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62" r:id="rId2"/>
    <p:sldId id="296" r:id="rId3"/>
    <p:sldId id="270" r:id="rId4"/>
    <p:sldId id="269" r:id="rId5"/>
    <p:sldId id="263" r:id="rId6"/>
    <p:sldId id="276" r:id="rId7"/>
    <p:sldId id="280" r:id="rId8"/>
    <p:sldId id="277" r:id="rId9"/>
    <p:sldId id="285" r:id="rId10"/>
    <p:sldId id="290" r:id="rId11"/>
    <p:sldId id="291" r:id="rId12"/>
    <p:sldId id="287" r:id="rId13"/>
    <p:sldId id="289" r:id="rId14"/>
    <p:sldId id="288" r:id="rId15"/>
    <p:sldId id="286" r:id="rId16"/>
    <p:sldId id="282" r:id="rId17"/>
    <p:sldId id="267" r:id="rId18"/>
    <p:sldId id="264" r:id="rId19"/>
    <p:sldId id="265" r:id="rId20"/>
    <p:sldId id="266" r:id="rId21"/>
    <p:sldId id="268" r:id="rId22"/>
    <p:sldId id="281" r:id="rId23"/>
    <p:sldId id="293" r:id="rId24"/>
    <p:sldId id="273" r:id="rId25"/>
    <p:sldId id="294" r:id="rId26"/>
    <p:sldId id="272" r:id="rId27"/>
    <p:sldId id="279" r:id="rId28"/>
    <p:sldId id="275" r:id="rId29"/>
    <p:sldId id="284" r:id="rId30"/>
    <p:sldId id="278" r:id="rId31"/>
    <p:sldId id="271" r:id="rId32"/>
    <p:sldId id="295" r:id="rId3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99"/>
    <a:srgbClr val="CC0099"/>
    <a:srgbClr val="3333FF"/>
    <a:srgbClr val="6699FF"/>
    <a:srgbClr val="5D288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3" d="100"/>
          <a:sy n="73" d="100"/>
        </p:scale>
        <p:origin x="-42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_rels/data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 Target="../slides/slide9.xml"/></Relationships>
</file>

<file path=ppt/diagrams/colors1.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1E453E-0E10-4581-84FE-2FF45CFF11F9}" type="doc">
      <dgm:prSet loTypeId="urn:microsoft.com/office/officeart/2005/8/layout/vList2" loCatId="list" qsTypeId="urn:microsoft.com/office/officeart/2005/8/quickstyle/3d2" qsCatId="3D" csTypeId="urn:microsoft.com/office/officeart/2005/8/colors/accent4_4" csCatId="accent4" phldr="1"/>
      <dgm:spPr/>
      <dgm:t>
        <a:bodyPr/>
        <a:lstStyle/>
        <a:p>
          <a:endParaRPr lang="ru-RU"/>
        </a:p>
      </dgm:t>
    </dgm:pt>
    <dgm:pt modelId="{CA10F950-C529-4074-93C2-020D7CF6E429}">
      <dgm:prSet phldrT="[Текст]" custT="1"/>
      <dgm:spPr/>
      <dgm:t>
        <a:bodyPr/>
        <a:lstStyle/>
        <a:p>
          <a:r>
            <a:rPr lang="en-US" sz="2400" b="1" dirty="0" smtClean="0">
              <a:solidFill>
                <a:srgbClr val="FF0000"/>
              </a:solidFill>
              <a:latin typeface="Constantia" pitchFamily="18" charset="0"/>
            </a:rPr>
            <a:t>Motivation</a:t>
          </a:r>
          <a:r>
            <a:rPr lang="ru-RU" sz="2400" b="1" dirty="0" smtClean="0">
              <a:solidFill>
                <a:srgbClr val="FF0000"/>
              </a:solidFill>
              <a:latin typeface="Constantia" pitchFamily="18" charset="0"/>
            </a:rPr>
            <a:t> </a:t>
          </a:r>
          <a:endParaRPr lang="en-US" sz="2400" b="1" dirty="0" smtClean="0">
            <a:solidFill>
              <a:srgbClr val="FF0000"/>
            </a:solidFill>
            <a:latin typeface="Constantia" pitchFamily="18" charset="0"/>
          </a:endParaRPr>
        </a:p>
        <a:p>
          <a:r>
            <a:rPr lang="en-US" sz="2400" b="1" dirty="0" smtClean="0">
              <a:solidFill>
                <a:schemeClr val="bg1"/>
              </a:solidFill>
              <a:latin typeface="Constantia" pitchFamily="18" charset="0"/>
            </a:rPr>
            <a:t>is what drives learners to achieve a goal, and a key factor determining success or failure in language learning.</a:t>
          </a:r>
          <a:r>
            <a:rPr lang="en-US" sz="2600" dirty="0" smtClean="0">
              <a:solidFill>
                <a:schemeClr val="bg1"/>
              </a:solidFill>
              <a:latin typeface="Constantia" pitchFamily="18" charset="0"/>
            </a:rPr>
            <a:t> </a:t>
          </a:r>
        </a:p>
      </dgm:t>
    </dgm:pt>
    <dgm:pt modelId="{9E8A5405-50C8-44B5-ACA6-D82B5E27054E}" type="parTrans" cxnId="{93FE8988-21BC-4750-81BE-9807A6E6AB74}">
      <dgm:prSet/>
      <dgm:spPr/>
      <dgm:t>
        <a:bodyPr/>
        <a:lstStyle/>
        <a:p>
          <a:endParaRPr lang="ru-RU"/>
        </a:p>
      </dgm:t>
    </dgm:pt>
    <dgm:pt modelId="{B897937D-3708-4222-88EE-E94256093F0B}" type="sibTrans" cxnId="{93FE8988-21BC-4750-81BE-9807A6E6AB74}">
      <dgm:prSet/>
      <dgm:spPr/>
      <dgm:t>
        <a:bodyPr/>
        <a:lstStyle/>
        <a:p>
          <a:endParaRPr lang="ru-RU"/>
        </a:p>
      </dgm:t>
    </dgm:pt>
    <dgm:pt modelId="{78813260-9D9C-4FE2-90EB-CB9CCE262ECE}">
      <dgm:prSet phldrT="[Текст]"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sz="2400" b="1" dirty="0" smtClean="0">
              <a:solidFill>
                <a:srgbClr val="FF0000"/>
              </a:solidFill>
              <a:latin typeface="Constantia" pitchFamily="18" charset="0"/>
              <a:hlinkClick xmlns:r="http://schemas.openxmlformats.org/officeDocument/2006/relationships" r:id="rId1" action="ppaction://hlinksldjump"/>
            </a:rPr>
            <a:t>Extrinsic motivation </a:t>
          </a:r>
          <a:r>
            <a:rPr lang="en-US" sz="2400" b="1" dirty="0" smtClean="0">
              <a:solidFill>
                <a:schemeClr val="accent6">
                  <a:lumMod val="75000"/>
                </a:schemeClr>
              </a:solidFill>
              <a:hlinkClick xmlns:r="http://schemas.openxmlformats.org/officeDocument/2006/relationships" r:id="rId1" action="ppaction://hlinksldjump"/>
            </a:rPr>
            <a:t> </a:t>
          </a:r>
          <a:r>
            <a:rPr lang="en-US" sz="2400" b="1" i="1" dirty="0" smtClean="0">
              <a:solidFill>
                <a:srgbClr val="3333FF"/>
              </a:solidFill>
            </a:rPr>
            <a:t>(hyper reference)</a:t>
          </a:r>
          <a:endParaRPr lang="ru-RU" sz="2400" i="1" dirty="0" smtClean="0">
            <a:solidFill>
              <a:srgbClr val="3333FF"/>
            </a:solidFill>
          </a:endParaRPr>
        </a:p>
        <a:p>
          <a:pPr marL="0" marR="0" indent="0" defTabSz="2489200" eaLnBrk="1" fontAlgn="auto" latinLnBrk="0" hangingPunct="1">
            <a:lnSpc>
              <a:spcPct val="90000"/>
            </a:lnSpc>
            <a:spcBef>
              <a:spcPct val="0"/>
            </a:spcBef>
            <a:spcAft>
              <a:spcPct val="35000"/>
            </a:spcAft>
            <a:buClrTx/>
            <a:buSzTx/>
            <a:buFontTx/>
            <a:buNone/>
            <a:tabLst/>
            <a:defRPr/>
          </a:pPr>
          <a:r>
            <a:rPr lang="en-US" sz="2200" b="1" dirty="0" smtClean="0">
              <a:solidFill>
                <a:schemeClr val="bg1"/>
              </a:solidFill>
            </a:rPr>
            <a:t>co</a:t>
          </a:r>
          <a:r>
            <a:rPr lang="en-US" sz="2200" b="1" dirty="0" smtClean="0"/>
            <a:t>mes from outside the classroom and  the learning experience (to get a good job, use English for travelling, to get a good mark).</a:t>
          </a:r>
          <a:endParaRPr lang="ru-RU" sz="2200" b="1" dirty="0" smtClean="0"/>
        </a:p>
        <a:p>
          <a:pPr defTabSz="2489200">
            <a:lnSpc>
              <a:spcPct val="90000"/>
            </a:lnSpc>
            <a:spcBef>
              <a:spcPct val="0"/>
            </a:spcBef>
            <a:spcAft>
              <a:spcPct val="35000"/>
            </a:spcAft>
          </a:pPr>
          <a:endParaRPr lang="ru-RU" sz="2200" dirty="0"/>
        </a:p>
      </dgm:t>
    </dgm:pt>
    <dgm:pt modelId="{A7C8BD6D-5A71-4A9F-AC03-E3DD9658BDA3}" type="parTrans" cxnId="{E313386F-41D7-4D77-8FB2-729DB9C3337C}">
      <dgm:prSet/>
      <dgm:spPr/>
      <dgm:t>
        <a:bodyPr/>
        <a:lstStyle/>
        <a:p>
          <a:endParaRPr lang="ru-RU"/>
        </a:p>
      </dgm:t>
    </dgm:pt>
    <dgm:pt modelId="{5DFC935F-427B-4B0F-BDF2-DC78AD44E702}" type="sibTrans" cxnId="{E313386F-41D7-4D77-8FB2-729DB9C3337C}">
      <dgm:prSet/>
      <dgm:spPr/>
      <dgm:t>
        <a:bodyPr/>
        <a:lstStyle/>
        <a:p>
          <a:endParaRPr lang="ru-RU"/>
        </a:p>
      </dgm:t>
    </dgm:pt>
    <dgm:pt modelId="{B3E344CF-4933-4201-A573-237572F981BA}">
      <dgm:prSet/>
      <dgm:spPr/>
      <dgm:t>
        <a:bodyPr/>
        <a:lstStyle/>
        <a:p>
          <a:r>
            <a:rPr lang="en-US" b="1" dirty="0" smtClean="0">
              <a:solidFill>
                <a:srgbClr val="FF0000"/>
              </a:solidFill>
              <a:latin typeface="Constantia" pitchFamily="18" charset="0"/>
              <a:hlinkClick xmlns:r="http://schemas.openxmlformats.org/officeDocument/2006/relationships" r:id="rId2" action="ppaction://hlinksldjump"/>
            </a:rPr>
            <a:t>Intrinsic motivation</a:t>
          </a:r>
          <a:r>
            <a:rPr lang="en-US" b="1" dirty="0" smtClean="0">
              <a:latin typeface="Constantia" pitchFamily="18" charset="0"/>
              <a:hlinkClick xmlns:r="http://schemas.openxmlformats.org/officeDocument/2006/relationships" r:id="rId2" action="ppaction://hlinksldjump"/>
            </a:rPr>
            <a:t> </a:t>
          </a:r>
          <a:r>
            <a:rPr lang="en-US" b="1" dirty="0" smtClean="0">
              <a:latin typeface="Constantia" pitchFamily="18" charset="0"/>
            </a:rPr>
            <a:t> </a:t>
          </a:r>
          <a:r>
            <a:rPr lang="en-US" b="1" i="1" dirty="0" smtClean="0">
              <a:solidFill>
                <a:srgbClr val="3333FF"/>
              </a:solidFill>
            </a:rPr>
            <a:t>(hyper reference)</a:t>
          </a:r>
          <a:endParaRPr lang="en-US" b="1" i="1" dirty="0" smtClean="0">
            <a:solidFill>
              <a:srgbClr val="3333FF"/>
            </a:solidFill>
            <a:latin typeface="Constantia" pitchFamily="18" charset="0"/>
          </a:endParaRPr>
        </a:p>
        <a:p>
          <a:r>
            <a:rPr lang="en-US" b="1" dirty="0" smtClean="0"/>
            <a:t>happens as a result of what goes on in the classroom, what the students do and experience and what the teacher does.</a:t>
          </a:r>
          <a:endParaRPr lang="ru-RU" b="1" dirty="0"/>
        </a:p>
      </dgm:t>
    </dgm:pt>
    <dgm:pt modelId="{28904D04-1CF5-4ED1-B8BF-C1438E3380E7}" type="parTrans" cxnId="{C53E2DDA-3C0E-4755-94B6-D0DCBFEDB310}">
      <dgm:prSet/>
      <dgm:spPr/>
      <dgm:t>
        <a:bodyPr/>
        <a:lstStyle/>
        <a:p>
          <a:endParaRPr lang="ru-RU"/>
        </a:p>
      </dgm:t>
    </dgm:pt>
    <dgm:pt modelId="{D985552D-52C5-4E43-940C-BAD83F05BBBF}" type="sibTrans" cxnId="{C53E2DDA-3C0E-4755-94B6-D0DCBFEDB310}">
      <dgm:prSet/>
      <dgm:spPr/>
      <dgm:t>
        <a:bodyPr/>
        <a:lstStyle/>
        <a:p>
          <a:endParaRPr lang="ru-RU"/>
        </a:p>
      </dgm:t>
    </dgm:pt>
    <dgm:pt modelId="{88CE91A0-E838-49E2-878E-A9CFBA086840}" type="pres">
      <dgm:prSet presAssocID="{3E1E453E-0E10-4581-84FE-2FF45CFF11F9}" presName="linear" presStyleCnt="0">
        <dgm:presLayoutVars>
          <dgm:animLvl val="lvl"/>
          <dgm:resizeHandles val="exact"/>
        </dgm:presLayoutVars>
      </dgm:prSet>
      <dgm:spPr/>
      <dgm:t>
        <a:bodyPr/>
        <a:lstStyle/>
        <a:p>
          <a:endParaRPr lang="ru-RU"/>
        </a:p>
      </dgm:t>
    </dgm:pt>
    <dgm:pt modelId="{079080AC-52C1-4419-9146-F10154D8863C}" type="pres">
      <dgm:prSet presAssocID="{CA10F950-C529-4074-93C2-020D7CF6E429}" presName="parentText" presStyleLbl="node1" presStyleIdx="0" presStyleCnt="3" custScaleY="16127" custLinFactY="-17887" custLinFactNeighborY="-100000">
        <dgm:presLayoutVars>
          <dgm:chMax val="0"/>
          <dgm:bulletEnabled val="1"/>
        </dgm:presLayoutVars>
      </dgm:prSet>
      <dgm:spPr/>
      <dgm:t>
        <a:bodyPr/>
        <a:lstStyle/>
        <a:p>
          <a:endParaRPr lang="ru-RU"/>
        </a:p>
      </dgm:t>
    </dgm:pt>
    <dgm:pt modelId="{1DACD858-623C-40DB-94EF-81747F657E15}" type="pres">
      <dgm:prSet presAssocID="{B897937D-3708-4222-88EE-E94256093F0B}" presName="spacer" presStyleCnt="0"/>
      <dgm:spPr/>
    </dgm:pt>
    <dgm:pt modelId="{AFD3076A-0B85-49BB-80AA-B9BA62C33462}" type="pres">
      <dgm:prSet presAssocID="{78813260-9D9C-4FE2-90EB-CB9CCE262ECE}" presName="parentText" presStyleLbl="node1" presStyleIdx="1" presStyleCnt="3" custScaleY="17351" custLinFactNeighborY="13102">
        <dgm:presLayoutVars>
          <dgm:chMax val="0"/>
          <dgm:bulletEnabled val="1"/>
        </dgm:presLayoutVars>
      </dgm:prSet>
      <dgm:spPr/>
      <dgm:t>
        <a:bodyPr/>
        <a:lstStyle/>
        <a:p>
          <a:endParaRPr lang="ru-RU"/>
        </a:p>
      </dgm:t>
    </dgm:pt>
    <dgm:pt modelId="{0D1985FA-E002-4B1E-A656-5874A9E2F95E}" type="pres">
      <dgm:prSet presAssocID="{5DFC935F-427B-4B0F-BDF2-DC78AD44E702}" presName="spacer" presStyleCnt="0"/>
      <dgm:spPr/>
    </dgm:pt>
    <dgm:pt modelId="{78348926-59F9-4103-A187-A36A122C0674}" type="pres">
      <dgm:prSet presAssocID="{B3E344CF-4933-4201-A573-237572F981BA}" presName="parentText" presStyleLbl="node1" presStyleIdx="2" presStyleCnt="3" custScaleY="16074" custLinFactY="2826" custLinFactNeighborY="100000">
        <dgm:presLayoutVars>
          <dgm:chMax val="0"/>
          <dgm:bulletEnabled val="1"/>
        </dgm:presLayoutVars>
      </dgm:prSet>
      <dgm:spPr/>
      <dgm:t>
        <a:bodyPr/>
        <a:lstStyle/>
        <a:p>
          <a:endParaRPr lang="ru-RU"/>
        </a:p>
      </dgm:t>
    </dgm:pt>
  </dgm:ptLst>
  <dgm:cxnLst>
    <dgm:cxn modelId="{E313386F-41D7-4D77-8FB2-729DB9C3337C}" srcId="{3E1E453E-0E10-4581-84FE-2FF45CFF11F9}" destId="{78813260-9D9C-4FE2-90EB-CB9CCE262ECE}" srcOrd="1" destOrd="0" parTransId="{A7C8BD6D-5A71-4A9F-AC03-E3DD9658BDA3}" sibTransId="{5DFC935F-427B-4B0F-BDF2-DC78AD44E702}"/>
    <dgm:cxn modelId="{5354E7AF-4291-4334-8F56-D72EDA345B41}" type="presOf" srcId="{3E1E453E-0E10-4581-84FE-2FF45CFF11F9}" destId="{88CE91A0-E838-49E2-878E-A9CFBA086840}" srcOrd="0" destOrd="0" presId="urn:microsoft.com/office/officeart/2005/8/layout/vList2"/>
    <dgm:cxn modelId="{7166E28E-FD50-43D5-9751-6462B1A4BBB5}" type="presOf" srcId="{B3E344CF-4933-4201-A573-237572F981BA}" destId="{78348926-59F9-4103-A187-A36A122C0674}" srcOrd="0" destOrd="0" presId="urn:microsoft.com/office/officeart/2005/8/layout/vList2"/>
    <dgm:cxn modelId="{FF901D02-D76F-4F51-8EC4-AC19CBB7C5C6}" type="presOf" srcId="{CA10F950-C529-4074-93C2-020D7CF6E429}" destId="{079080AC-52C1-4419-9146-F10154D8863C}" srcOrd="0" destOrd="0" presId="urn:microsoft.com/office/officeart/2005/8/layout/vList2"/>
    <dgm:cxn modelId="{93FE8988-21BC-4750-81BE-9807A6E6AB74}" srcId="{3E1E453E-0E10-4581-84FE-2FF45CFF11F9}" destId="{CA10F950-C529-4074-93C2-020D7CF6E429}" srcOrd="0" destOrd="0" parTransId="{9E8A5405-50C8-44B5-ACA6-D82B5E27054E}" sibTransId="{B897937D-3708-4222-88EE-E94256093F0B}"/>
    <dgm:cxn modelId="{08FBD522-139F-42C9-AFB3-4E7BCA75DB39}" type="presOf" srcId="{78813260-9D9C-4FE2-90EB-CB9CCE262ECE}" destId="{AFD3076A-0B85-49BB-80AA-B9BA62C33462}" srcOrd="0" destOrd="0" presId="urn:microsoft.com/office/officeart/2005/8/layout/vList2"/>
    <dgm:cxn modelId="{C53E2DDA-3C0E-4755-94B6-D0DCBFEDB310}" srcId="{3E1E453E-0E10-4581-84FE-2FF45CFF11F9}" destId="{B3E344CF-4933-4201-A573-237572F981BA}" srcOrd="2" destOrd="0" parTransId="{28904D04-1CF5-4ED1-B8BF-C1438E3380E7}" sibTransId="{D985552D-52C5-4E43-940C-BAD83F05BBBF}"/>
    <dgm:cxn modelId="{18EF0332-7C55-4F5D-8B2E-8A9E73348E94}" type="presParOf" srcId="{88CE91A0-E838-49E2-878E-A9CFBA086840}" destId="{079080AC-52C1-4419-9146-F10154D8863C}" srcOrd="0" destOrd="0" presId="urn:microsoft.com/office/officeart/2005/8/layout/vList2"/>
    <dgm:cxn modelId="{B14C8104-1E07-46EB-B7AC-6238B4688010}" type="presParOf" srcId="{88CE91A0-E838-49E2-878E-A9CFBA086840}" destId="{1DACD858-623C-40DB-94EF-81747F657E15}" srcOrd="1" destOrd="0" presId="urn:microsoft.com/office/officeart/2005/8/layout/vList2"/>
    <dgm:cxn modelId="{92E8C6FA-7B30-43B8-8151-A44C042A81B1}" type="presParOf" srcId="{88CE91A0-E838-49E2-878E-A9CFBA086840}" destId="{AFD3076A-0B85-49BB-80AA-B9BA62C33462}" srcOrd="2" destOrd="0" presId="urn:microsoft.com/office/officeart/2005/8/layout/vList2"/>
    <dgm:cxn modelId="{AB6B059E-6322-47F4-82BA-221EA95149AA}" type="presParOf" srcId="{88CE91A0-E838-49E2-878E-A9CFBA086840}" destId="{0D1985FA-E002-4B1E-A656-5874A9E2F95E}" srcOrd="3" destOrd="0" presId="urn:microsoft.com/office/officeart/2005/8/layout/vList2"/>
    <dgm:cxn modelId="{F396AD98-7830-4494-9F82-CB2BB20AF83B}" type="presParOf" srcId="{88CE91A0-E838-49E2-878E-A9CFBA086840}" destId="{78348926-59F9-4103-A187-A36A122C0674}" srcOrd="4" destOrd="0" presId="urn:microsoft.com/office/officeart/2005/8/layout/vList2"/>
  </dgm:cxnLst>
  <dgm:bg/>
  <dgm:whole/>
</dgm:dataModel>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3DCB42-888E-45E2-8EDB-7BF4D6FFD178}" type="datetimeFigureOut">
              <a:rPr lang="ru-RU" smtClean="0"/>
              <a:pPr/>
              <a:t>11.01.2010</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0254F3-BE2D-4A34-A9FD-B470AA0D324A}" type="slidenum">
              <a:rPr lang="ru-RU" smtClean="0"/>
              <a:pPr/>
              <a:t>‹#›</a:t>
            </a:fld>
            <a:endParaRPr lang="ru-RU"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0254F3-BE2D-4A34-A9FD-B470AA0D324A}" type="slidenum">
              <a:rPr lang="ru-RU" smtClean="0"/>
              <a:pPr/>
              <a:t>5</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AC27856-2832-49F7-926B-3FCE876CE5A5}" type="datetimeFigureOut">
              <a:rPr lang="ru-RU" smtClean="0"/>
              <a:pPr/>
              <a:t>11.01.2010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F815865-0937-457E-B605-95D27388A390}" type="slidenum">
              <a:rPr lang="ru-RU" smtClean="0"/>
              <a:pPr/>
              <a:t>‹#›</a:t>
            </a:fld>
            <a:endParaRPr lang="ru-RU" dirty="0"/>
          </a:p>
        </p:txBody>
      </p:sp>
    </p:spTree>
  </p:cSld>
  <p:clrMapOvr>
    <a:masterClrMapping/>
  </p:clrMapOvr>
  <p:transition>
    <p:pull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AC27856-2832-49F7-926B-3FCE876CE5A5}" type="datetimeFigureOut">
              <a:rPr lang="ru-RU" smtClean="0"/>
              <a:pPr/>
              <a:t>11.01.2010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F815865-0937-457E-B605-95D27388A390}" type="slidenum">
              <a:rPr lang="ru-RU" smtClean="0"/>
              <a:pPr/>
              <a:t>‹#›</a:t>
            </a:fld>
            <a:endParaRPr lang="ru-RU" dirty="0"/>
          </a:p>
        </p:txBody>
      </p:sp>
    </p:spTree>
  </p:cSld>
  <p:clrMapOvr>
    <a:masterClrMapping/>
  </p:clrMapOvr>
  <p:transition>
    <p:pull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AC27856-2832-49F7-926B-3FCE876CE5A5}" type="datetimeFigureOut">
              <a:rPr lang="ru-RU" smtClean="0"/>
              <a:pPr/>
              <a:t>11.01.2010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F815865-0937-457E-B605-95D27388A390}" type="slidenum">
              <a:rPr lang="ru-RU" smtClean="0"/>
              <a:pPr/>
              <a:t>‹#›</a:t>
            </a:fld>
            <a:endParaRPr lang="ru-RU" dirty="0"/>
          </a:p>
        </p:txBody>
      </p:sp>
    </p:spTree>
  </p:cSld>
  <p:clrMapOvr>
    <a:masterClrMapping/>
  </p:clrMapOvr>
  <p:transition>
    <p:pull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AC27856-2832-49F7-926B-3FCE876CE5A5}" type="datetimeFigureOut">
              <a:rPr lang="ru-RU" smtClean="0"/>
              <a:pPr/>
              <a:t>11.01.2010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F815865-0937-457E-B605-95D27388A390}" type="slidenum">
              <a:rPr lang="ru-RU" smtClean="0"/>
              <a:pPr/>
              <a:t>‹#›</a:t>
            </a:fld>
            <a:endParaRPr lang="ru-RU" dirty="0"/>
          </a:p>
        </p:txBody>
      </p:sp>
    </p:spTree>
  </p:cSld>
  <p:clrMapOvr>
    <a:masterClrMapping/>
  </p:clrMapOvr>
  <p:transition>
    <p:pull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AC27856-2832-49F7-926B-3FCE876CE5A5}" type="datetimeFigureOut">
              <a:rPr lang="ru-RU" smtClean="0"/>
              <a:pPr/>
              <a:t>11.01.2010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F815865-0937-457E-B605-95D27388A390}" type="slidenum">
              <a:rPr lang="ru-RU" smtClean="0"/>
              <a:pPr/>
              <a:t>‹#›</a:t>
            </a:fld>
            <a:endParaRPr lang="ru-RU" dirty="0"/>
          </a:p>
        </p:txBody>
      </p:sp>
    </p:spTree>
  </p:cSld>
  <p:clrMapOvr>
    <a:masterClrMapping/>
  </p:clrMapOvr>
  <p:transition>
    <p:pull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AC27856-2832-49F7-926B-3FCE876CE5A5}" type="datetimeFigureOut">
              <a:rPr lang="ru-RU" smtClean="0"/>
              <a:pPr/>
              <a:t>11.01.2010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F815865-0937-457E-B605-95D27388A390}" type="slidenum">
              <a:rPr lang="ru-RU" smtClean="0"/>
              <a:pPr/>
              <a:t>‹#›</a:t>
            </a:fld>
            <a:endParaRPr lang="ru-RU" dirty="0"/>
          </a:p>
        </p:txBody>
      </p:sp>
    </p:spTree>
  </p:cSld>
  <p:clrMapOvr>
    <a:masterClrMapping/>
  </p:clrMapOvr>
  <p:transition>
    <p:pull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AC27856-2832-49F7-926B-3FCE876CE5A5}" type="datetimeFigureOut">
              <a:rPr lang="ru-RU" smtClean="0"/>
              <a:pPr/>
              <a:t>11.01.2010</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7F815865-0937-457E-B605-95D27388A390}" type="slidenum">
              <a:rPr lang="ru-RU" smtClean="0"/>
              <a:pPr/>
              <a:t>‹#›</a:t>
            </a:fld>
            <a:endParaRPr lang="ru-RU" dirty="0"/>
          </a:p>
        </p:txBody>
      </p:sp>
    </p:spTree>
  </p:cSld>
  <p:clrMapOvr>
    <a:masterClrMapping/>
  </p:clrMapOvr>
  <p:transition>
    <p:pull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AC27856-2832-49F7-926B-3FCE876CE5A5}" type="datetimeFigureOut">
              <a:rPr lang="ru-RU" smtClean="0"/>
              <a:pPr/>
              <a:t>11.01.2010</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7F815865-0937-457E-B605-95D27388A390}" type="slidenum">
              <a:rPr lang="ru-RU" smtClean="0"/>
              <a:pPr/>
              <a:t>‹#›</a:t>
            </a:fld>
            <a:endParaRPr lang="ru-RU" dirty="0"/>
          </a:p>
        </p:txBody>
      </p:sp>
    </p:spTree>
  </p:cSld>
  <p:clrMapOvr>
    <a:masterClrMapping/>
  </p:clrMapOvr>
  <p:transition>
    <p:pull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AC27856-2832-49F7-926B-3FCE876CE5A5}" type="datetimeFigureOut">
              <a:rPr lang="ru-RU" smtClean="0"/>
              <a:pPr/>
              <a:t>11.01.2010</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F815865-0937-457E-B605-95D27388A390}" type="slidenum">
              <a:rPr lang="ru-RU" smtClean="0"/>
              <a:pPr/>
              <a:t>‹#›</a:t>
            </a:fld>
            <a:endParaRPr lang="ru-RU" dirty="0"/>
          </a:p>
        </p:txBody>
      </p:sp>
    </p:spTree>
  </p:cSld>
  <p:clrMapOvr>
    <a:masterClrMapping/>
  </p:clrMapOvr>
  <p:transition>
    <p:pull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AC27856-2832-49F7-926B-3FCE876CE5A5}" type="datetimeFigureOut">
              <a:rPr lang="ru-RU" smtClean="0"/>
              <a:pPr/>
              <a:t>11.01.2010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F815865-0937-457E-B605-95D27388A390}" type="slidenum">
              <a:rPr lang="ru-RU" smtClean="0"/>
              <a:pPr/>
              <a:t>‹#›</a:t>
            </a:fld>
            <a:endParaRPr lang="ru-RU" dirty="0"/>
          </a:p>
        </p:txBody>
      </p:sp>
    </p:spTree>
  </p:cSld>
  <p:clrMapOvr>
    <a:masterClrMapping/>
  </p:clrMapOvr>
  <p:transition>
    <p:pull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AC27856-2832-49F7-926B-3FCE876CE5A5}" type="datetimeFigureOut">
              <a:rPr lang="ru-RU" smtClean="0"/>
              <a:pPr/>
              <a:t>11.01.2010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F815865-0937-457E-B605-95D27388A390}" type="slidenum">
              <a:rPr lang="ru-RU" smtClean="0"/>
              <a:pPr/>
              <a:t>‹#›</a:t>
            </a:fld>
            <a:endParaRPr lang="ru-RU" dirty="0"/>
          </a:p>
        </p:txBody>
      </p:sp>
    </p:spTree>
  </p:cSld>
  <p:clrMapOvr>
    <a:masterClrMapping/>
  </p:clrMapOvr>
  <p:transition>
    <p:pull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C27856-2832-49F7-926B-3FCE876CE5A5}" type="datetimeFigureOut">
              <a:rPr lang="ru-RU" smtClean="0"/>
              <a:pPr/>
              <a:t>11.01.2010</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815865-0937-457E-B605-95D27388A390}"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pull dir="u"/>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6.gif"/></Relationships>
</file>

<file path=ppt/slides/_rels/slide1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7.gif"/></Relationships>
</file>

<file path=ppt/slides/_rels/slide1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8.gif"/></Relationships>
</file>

<file path=ppt/slides/_rels/slide1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9.gif"/><Relationship Id="rId5" Type="http://schemas.openxmlformats.org/officeDocument/2006/relationships/image" Target="../media/image6.gif"/><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0.gif"/></Relationships>
</file>

<file path=ppt/slides/_rels/slide1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6.gif"/><Relationship Id="rId4" Type="http://schemas.openxmlformats.org/officeDocument/2006/relationships/slide" Target="slide9.xml"/></Relationships>
</file>

<file path=ppt/slides/_rels/slide1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gif"/><Relationship Id="rId5" Type="http://schemas.openxmlformats.org/officeDocument/2006/relationships/slide" Target="slide10.xml"/><Relationship Id="rId4" Type="http://schemas.openxmlformats.org/officeDocument/2006/relationships/image" Target="../media/image21.gif"/></Relationships>
</file>

<file path=ppt/slides/_rels/slide1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2.gif"/></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gif"/><Relationship Id="rId5" Type="http://schemas.openxmlformats.org/officeDocument/2006/relationships/image" Target="../media/image5.gif"/><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3.gif"/></Relationships>
</file>

<file path=ppt/slides/_rels/slide2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gif"/><Relationship Id="rId5" Type="http://schemas.openxmlformats.org/officeDocument/2006/relationships/slide" Target="slide31.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2.gif"/><Relationship Id="rId7" Type="http://schemas.openxmlformats.org/officeDocument/2006/relationships/image" Target="../media/image28.gif"/><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7.gif"/><Relationship Id="rId5" Type="http://schemas.openxmlformats.org/officeDocument/2006/relationships/image" Target="../media/image26.gif"/><Relationship Id="rId4" Type="http://schemas.openxmlformats.org/officeDocument/2006/relationships/image" Target="../media/image25.gif"/><Relationship Id="rId9" Type="http://schemas.openxmlformats.org/officeDocument/2006/relationships/image" Target="../media/image13.gif"/></Relationships>
</file>

<file path=ppt/slides/_rels/slide23.xml.rels><?xml version="1.0" encoding="UTF-8" standalone="yes"?>
<Relationships xmlns="http://schemas.openxmlformats.org/package/2006/relationships"><Relationship Id="rId8" Type="http://schemas.openxmlformats.org/officeDocument/2006/relationships/hyperlink" Target="&#1053;&#1086;&#1074;&#1072;&#1103;%20&#1087;&#1072;&#1087;&#1082;&#1072;/kids-print-ideal-room.pdf" TargetMode="External"/><Relationship Id="rId13" Type="http://schemas.openxmlformats.org/officeDocument/2006/relationships/hyperlink" Target="&#1053;&#1086;&#1074;&#1072;&#1103;%20&#1087;&#1072;&#1087;&#1082;&#1072;/kids-print-clothes-match.pdf" TargetMode="External"/><Relationship Id="rId3" Type="http://schemas.openxmlformats.org/officeDocument/2006/relationships/image" Target="../media/image2.gif"/><Relationship Id="rId7" Type="http://schemas.openxmlformats.org/officeDocument/2006/relationships/hyperlink" Target="&#1053;&#1086;&#1074;&#1072;&#1103;%20&#1087;&#1072;&#1087;&#1082;&#1072;/2ad.gif" TargetMode="External"/><Relationship Id="rId12" Type="http://schemas.openxmlformats.org/officeDocument/2006/relationships/image" Target="../media/image29.gif"/><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hyperlink" Target="&#1053;&#1086;&#1074;&#1072;&#1103;%20&#1087;&#1072;&#1087;&#1082;&#1072;/kids-print-food.pdf" TargetMode="External"/><Relationship Id="rId11" Type="http://schemas.openxmlformats.org/officeDocument/2006/relationships/slide" Target="slide7.xml"/><Relationship Id="rId5" Type="http://schemas.openxmlformats.org/officeDocument/2006/relationships/hyperlink" Target="&#1053;&#1086;&#1074;&#1072;&#1103;%20&#1087;&#1072;&#1087;&#1082;&#1072;/kids-print-xmas-worksheet-1.pdf" TargetMode="External"/><Relationship Id="rId10" Type="http://schemas.openxmlformats.org/officeDocument/2006/relationships/hyperlink" Target="&#1053;&#1086;&#1074;&#1072;&#1103;%20&#1087;&#1072;&#1087;&#1082;&#1072;/5%20Little%20Speckled%20Frogs.docx" TargetMode="External"/><Relationship Id="rId4" Type="http://schemas.openxmlformats.org/officeDocument/2006/relationships/hyperlink" Target="&#1053;&#1086;&#1074;&#1072;&#1103;%20&#1087;&#1072;&#1087;&#1082;&#1072;/kids-print-xmas-worksheet-2.pdf" TargetMode="External"/><Relationship Id="rId9" Type="http://schemas.openxmlformats.org/officeDocument/2006/relationships/hyperlink" Target="&#1053;&#1086;&#1074;&#1072;&#1103;%20&#1087;&#1072;&#1087;&#1082;&#1072;/5prettyflowers.gif" TargetMode="External"/><Relationship Id="rId14" Type="http://schemas.openxmlformats.org/officeDocument/2006/relationships/image" Target="../media/image30.gif"/></Relationships>
</file>

<file path=ppt/slides/_rels/slide24.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2.gif"/><Relationship Id="rId7" Type="http://schemas.openxmlformats.org/officeDocument/2006/relationships/slide" Target="slide28.xml"/><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slide" Target="slide26.xml"/><Relationship Id="rId5" Type="http://schemas.openxmlformats.org/officeDocument/2006/relationships/slide" Target="slide27.xml"/><Relationship Id="rId4" Type="http://schemas.openxmlformats.org/officeDocument/2006/relationships/slide" Target="slide25.xml"/><Relationship Id="rId9" Type="http://schemas.openxmlformats.org/officeDocument/2006/relationships/image" Target="../media/image6.gif"/></Relationships>
</file>

<file path=ppt/slides/_rels/slide2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gif"/><Relationship Id="rId5" Type="http://schemas.openxmlformats.org/officeDocument/2006/relationships/slide" Target="slide24.xml"/><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2.gif"/><Relationship Id="rId5" Type="http://schemas.openxmlformats.org/officeDocument/2006/relationships/image" Target="../media/image6.gif"/><Relationship Id="rId4" Type="http://schemas.openxmlformats.org/officeDocument/2006/relationships/slide" Target="slide24.xml"/></Relationships>
</file>

<file path=ppt/slides/_rels/slide2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gif"/><Relationship Id="rId5" Type="http://schemas.openxmlformats.org/officeDocument/2006/relationships/slide" Target="slide24.xml"/><Relationship Id="rId4" Type="http://schemas.openxmlformats.org/officeDocument/2006/relationships/hyperlink" Target="http://www.eslgenius.com/"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3.gif"/><Relationship Id="rId5" Type="http://schemas.openxmlformats.org/officeDocument/2006/relationships/image" Target="../media/image6.gif"/><Relationship Id="rId4" Type="http://schemas.openxmlformats.org/officeDocument/2006/relationships/slide" Target="slide7.xml"/></Relationships>
</file>

<file path=ppt/slides/_rels/slide2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jpeg"/></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3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gif"/><Relationship Id="rId5" Type="http://schemas.openxmlformats.org/officeDocument/2006/relationships/slide" Target="slide7.xml"/><Relationship Id="rId4" Type="http://schemas.openxmlformats.org/officeDocument/2006/relationships/image" Target="../media/image36.gif"/></Relationships>
</file>

<file path=ppt/slides/_rels/slide3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7.gif"/></Relationships>
</file>

<file path=ppt/slides/_rels/slide3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39.gif"/><Relationship Id="rId4" Type="http://schemas.openxmlformats.org/officeDocument/2006/relationships/image" Target="../media/image38.gif"/></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8.gif"/></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jpeg"/><Relationship Id="rId7" Type="http://schemas.openxmlformats.org/officeDocument/2006/relationships/diagramQuickStyle" Target="../diagrams/quickStyle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gif"/></Relationships>
</file>

<file path=ppt/slides/_rels/slide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gif"/><Relationship Id="rId4" Type="http://schemas.openxmlformats.org/officeDocument/2006/relationships/image" Target="../media/image9.gif"/></Relationships>
</file>

<file path=ppt/slides/_rels/slide7.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image" Target="../media/image2.gif"/><Relationship Id="rId7" Type="http://schemas.openxmlformats.org/officeDocument/2006/relationships/slide" Target="slide17.xml"/><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23.xml"/><Relationship Id="rId4" Type="http://schemas.openxmlformats.org/officeDocument/2006/relationships/slide" Target="slide22.xml"/><Relationship Id="rId9" Type="http://schemas.openxmlformats.org/officeDocument/2006/relationships/image" Target="../media/image6.gif"/></Relationships>
</file>

<file path=ppt/slides/_rels/slide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3.gif"/><Relationship Id="rId5" Type="http://schemas.openxmlformats.org/officeDocument/2006/relationships/slide" Target="slide5.xml"/><Relationship Id="rId4" Type="http://schemas.openxmlformats.org/officeDocument/2006/relationships/image" Target="../media/image12.gif"/></Relationships>
</file>

<file path=ppt/slides/_rels/slide9.xml.rels><?xml version="1.0" encoding="UTF-8" standalone="yes"?>
<Relationships xmlns="http://schemas.openxmlformats.org/package/2006/relationships"><Relationship Id="rId3" Type="http://schemas.openxmlformats.org/officeDocument/2006/relationships/image" Target="../media/image2.gif"/><Relationship Id="rId7" Type="http://schemas.openxmlformats.org/officeDocument/2006/relationships/image" Target="../media/image13.gif"/><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slide" Target="slide5.xml"/><Relationship Id="rId5" Type="http://schemas.openxmlformats.org/officeDocument/2006/relationships/image" Target="../media/image14.gif"/><Relationship Id="rId4" Type="http://schemas.openxmlformats.org/officeDocument/2006/relationships/slide" Target="slide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sp>
        <p:nvSpPr>
          <p:cNvPr id="5" name="Прямоугольник 4"/>
          <p:cNvSpPr/>
          <p:nvPr/>
        </p:nvSpPr>
        <p:spPr>
          <a:xfrm>
            <a:off x="1214414" y="285728"/>
            <a:ext cx="6643734" cy="3046988"/>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Stimulating  students’ motivation in English foreign teaching</a:t>
            </a:r>
            <a:endParaRPr lang="ru-RU"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7" name="Picture 4" descr="woman07"/>
          <p:cNvPicPr>
            <a:picLocks noChangeAspect="1" noChangeArrowheads="1" noCrop="1"/>
          </p:cNvPicPr>
          <p:nvPr/>
        </p:nvPicPr>
        <p:blipFill>
          <a:blip r:embed="rId4"/>
          <a:srcRect/>
          <a:stretch>
            <a:fillRect/>
          </a:stretch>
        </p:blipFill>
        <p:spPr bwMode="auto">
          <a:xfrm>
            <a:off x="5929322" y="2928934"/>
            <a:ext cx="1928826" cy="3143272"/>
          </a:xfrm>
          <a:prstGeom prst="rect">
            <a:avLst/>
          </a:prstGeom>
          <a:ln>
            <a:noFill/>
          </a:ln>
          <a:effectLst>
            <a:softEdge rad="112500"/>
          </a:effectLst>
        </p:spPr>
      </p:pic>
      <p:sp>
        <p:nvSpPr>
          <p:cNvPr id="8" name="Прямоугольник 7"/>
          <p:cNvSpPr/>
          <p:nvPr/>
        </p:nvSpPr>
        <p:spPr>
          <a:xfrm>
            <a:off x="1071538" y="4143380"/>
            <a:ext cx="4572000" cy="1569660"/>
          </a:xfrm>
          <a:prstGeom prst="rect">
            <a:avLst/>
          </a:prstGeom>
        </p:spPr>
        <p:txBody>
          <a:bodyPr wrap="square">
            <a:spAutoFit/>
          </a:bodyPr>
          <a:lstStyle/>
          <a:p>
            <a:r>
              <a:rPr lang="ru-RU" sz="2400" b="1" dirty="0" smtClean="0">
                <a:latin typeface="Constantia" pitchFamily="18" charset="0"/>
              </a:rPr>
              <a:t>МОУ   АСОШ  № 2  г. </a:t>
            </a:r>
            <a:r>
              <a:rPr lang="ru-RU" sz="2400" b="1" dirty="0" err="1" smtClean="0">
                <a:latin typeface="Constantia" pitchFamily="18" charset="0"/>
              </a:rPr>
              <a:t>Андреаполя</a:t>
            </a:r>
            <a:r>
              <a:rPr lang="ru-RU" sz="2400" b="1" dirty="0" smtClean="0">
                <a:latin typeface="Constantia" pitchFamily="18" charset="0"/>
              </a:rPr>
              <a:t>  Тверской  области  НИКИФОРОВА Е.Б., учитель  английского  языка.</a:t>
            </a:r>
            <a:endParaRPr lang="ru-RU" sz="2400" b="1" dirty="0">
              <a:latin typeface="Constantia" pitchFamily="18" charset="0"/>
            </a:endParaRPr>
          </a:p>
        </p:txBody>
      </p:sp>
      <p:sp>
        <p:nvSpPr>
          <p:cNvPr id="9" name="Прямоугольник 8"/>
          <p:cNvSpPr/>
          <p:nvPr/>
        </p:nvSpPr>
        <p:spPr>
          <a:xfrm>
            <a:off x="4286248" y="6143644"/>
            <a:ext cx="1008609" cy="584775"/>
          </a:xfrm>
          <a:prstGeom prst="rect">
            <a:avLst/>
          </a:prstGeom>
        </p:spPr>
        <p:txBody>
          <a:bodyPr wrap="none">
            <a:spAutoFit/>
          </a:bodyPr>
          <a:lstStyle/>
          <a:p>
            <a:r>
              <a:rPr lang="en-US" sz="3200" b="1" dirty="0" smtClean="0">
                <a:latin typeface="Constantia" pitchFamily="18" charset="0"/>
              </a:rPr>
              <a:t>2010</a:t>
            </a:r>
            <a:endParaRPr lang="ru-RU" sz="3200" b="1" dirty="0">
              <a:latin typeface="Constantia" pitchFamily="18" charset="0"/>
            </a:endParaRPr>
          </a:p>
        </p:txBody>
      </p:sp>
    </p:spTree>
  </p:cSld>
  <p:clrMapOvr>
    <a:masterClrMapping/>
  </p:clrMapOvr>
  <p:transition>
    <p:pull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928662" y="0"/>
            <a:ext cx="7143800" cy="6858000"/>
          </a:xfrm>
          <a:prstGeom prst="rect">
            <a:avLst/>
          </a:prstGeom>
          <a:noFill/>
        </p:spPr>
      </p:pic>
      <p:sp>
        <p:nvSpPr>
          <p:cNvPr id="5" name="Прямоугольник 4"/>
          <p:cNvSpPr/>
          <p:nvPr/>
        </p:nvSpPr>
        <p:spPr>
          <a:xfrm>
            <a:off x="1000100" y="2357430"/>
            <a:ext cx="7143800" cy="2554545"/>
          </a:xfrm>
          <a:prstGeom prst="rect">
            <a:avLst/>
          </a:prstGeom>
        </p:spPr>
        <p:txBody>
          <a:bodyPr wrap="square">
            <a:spAutoFit/>
          </a:bodyPr>
          <a:lstStyle/>
          <a:p>
            <a:r>
              <a:rPr lang="en-GB" sz="2000" dirty="0" smtClean="0"/>
              <a:t>As human beings, </a:t>
            </a:r>
            <a:r>
              <a:rPr lang="en-GB" sz="2000" b="1" i="1" dirty="0" smtClean="0"/>
              <a:t>we generally like what we do well</a:t>
            </a:r>
            <a:r>
              <a:rPr lang="en-GB" sz="2000" dirty="0" smtClean="0"/>
              <a:t>, and are therefore more likely to do it again, and put in more effort. </a:t>
            </a:r>
            <a:endParaRPr lang="ru-RU" sz="2000" dirty="0" smtClean="0"/>
          </a:p>
          <a:p>
            <a:r>
              <a:rPr lang="en-GB" sz="2000" b="1" i="1" dirty="0" smtClean="0"/>
              <a:t>If we put in more effort, we generally get better, </a:t>
            </a:r>
            <a:r>
              <a:rPr lang="en-GB" sz="2000" dirty="0" smtClean="0"/>
              <a:t>and so this sustains our motivation. </a:t>
            </a:r>
          </a:p>
          <a:p>
            <a:r>
              <a:rPr lang="en-GB" sz="2000" dirty="0" smtClean="0"/>
              <a:t>Feelings of being able to do something and feelings of sustained motivation can therefore be linked into an upward spiral </a:t>
            </a:r>
            <a:r>
              <a:rPr lang="en-GB" sz="2000" b="1" i="1" dirty="0" smtClean="0"/>
              <a:t>which causes us to commit ourselves to what are we doing and to improve. </a:t>
            </a:r>
            <a:endParaRPr lang="ru-RU" sz="2000" b="1" i="1" dirty="0"/>
          </a:p>
        </p:txBody>
      </p:sp>
      <p:sp>
        <p:nvSpPr>
          <p:cNvPr id="6" name="Прямоугольник 5"/>
          <p:cNvSpPr/>
          <p:nvPr/>
        </p:nvSpPr>
        <p:spPr>
          <a:xfrm>
            <a:off x="1928794" y="285728"/>
            <a:ext cx="5083508" cy="646331"/>
          </a:xfrm>
          <a:prstGeom prst="rect">
            <a:avLst/>
          </a:prstGeom>
        </p:spPr>
        <p:txBody>
          <a:bodyPr wrap="none">
            <a:prstTxWarp prst="textStop">
              <a:avLst/>
            </a:prstTxWarp>
            <a:spAutoFit/>
          </a:bodyPr>
          <a:lstStyle/>
          <a:p>
            <a:r>
              <a:rPr lang="en-GB"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nstantia" pitchFamily="18" charset="0"/>
              </a:rPr>
              <a:t>Success in the task</a:t>
            </a:r>
            <a:endPar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nstantia" pitchFamily="18" charset="0"/>
            </a:endParaRPr>
          </a:p>
        </p:txBody>
      </p:sp>
      <p:sp>
        <p:nvSpPr>
          <p:cNvPr id="7" name="Прямоугольник 6"/>
          <p:cNvSpPr/>
          <p:nvPr/>
        </p:nvSpPr>
        <p:spPr>
          <a:xfrm>
            <a:off x="1000100" y="1285860"/>
            <a:ext cx="7143800" cy="830997"/>
          </a:xfrm>
          <a:prstGeom prst="rect">
            <a:avLst/>
          </a:prstGeom>
        </p:spPr>
        <p:txBody>
          <a:bodyPr wrap="square">
            <a:spAutoFit/>
          </a:bodyPr>
          <a:lstStyle/>
          <a:p>
            <a:r>
              <a:rPr lang="en-GB" sz="2400" b="1" dirty="0" smtClean="0">
                <a:latin typeface="Constantia" pitchFamily="18" charset="0"/>
              </a:rPr>
              <a:t>is under-exploited source of motivation  in language teaching </a:t>
            </a:r>
            <a:endParaRPr lang="ru-RU" sz="2400" b="1" dirty="0">
              <a:latin typeface="Constantia" pitchFamily="18" charset="0"/>
            </a:endParaRPr>
          </a:p>
        </p:txBody>
      </p:sp>
      <p:pic>
        <p:nvPicPr>
          <p:cNvPr id="8" name="Picture 3" descr="motiva1"/>
          <p:cNvPicPr>
            <a:picLocks noChangeAspect="1" noChangeArrowheads="1"/>
          </p:cNvPicPr>
          <p:nvPr/>
        </p:nvPicPr>
        <p:blipFill>
          <a:blip r:embed="rId4"/>
          <a:srcRect/>
          <a:stretch>
            <a:fillRect/>
          </a:stretch>
        </p:blipFill>
        <p:spPr bwMode="auto">
          <a:xfrm>
            <a:off x="1857356" y="4857760"/>
            <a:ext cx="4876802" cy="1785950"/>
          </a:xfrm>
          <a:prstGeom prst="rect">
            <a:avLst/>
          </a:prstGeom>
          <a:noFill/>
          <a:ln w="9525">
            <a:noFill/>
            <a:miter lim="800000"/>
            <a:headEnd/>
            <a:tailEnd/>
          </a:ln>
        </p:spPr>
      </p:pic>
    </p:spTree>
  </p:cSld>
  <p:clrMapOvr>
    <a:masterClrMapping/>
  </p:clrMapOvr>
  <p:transition>
    <p:pull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sp>
        <p:nvSpPr>
          <p:cNvPr id="5" name="Прямоугольник 4"/>
          <p:cNvSpPr/>
          <p:nvPr/>
        </p:nvSpPr>
        <p:spPr>
          <a:xfrm>
            <a:off x="928662" y="1010245"/>
            <a:ext cx="7215238" cy="5847755"/>
          </a:xfrm>
          <a:prstGeom prst="rect">
            <a:avLst/>
          </a:prstGeom>
        </p:spPr>
        <p:txBody>
          <a:bodyPr wrap="square">
            <a:spAutoFit/>
          </a:bodyPr>
          <a:lstStyle/>
          <a:p>
            <a:r>
              <a:rPr lang="en-GB" sz="2000" dirty="0" smtClean="0"/>
              <a:t>Few people like to fail and we generally avoid circumstances in which we anticipate failure. </a:t>
            </a:r>
          </a:p>
          <a:p>
            <a:r>
              <a:rPr lang="en-GB" sz="2000" dirty="0" smtClean="0"/>
              <a:t>In the classroom, this can mean that students who develop an image of themselves as ‘no good at English’ will simply avoid situations which tell them what they already know – that they aren’t any good at English. </a:t>
            </a:r>
          </a:p>
          <a:p>
            <a:r>
              <a:rPr lang="en-GB" sz="2000" dirty="0" smtClean="0"/>
              <a:t> </a:t>
            </a:r>
            <a:r>
              <a:rPr lang="en-GB" sz="2000" b="1" dirty="0" smtClean="0"/>
              <a:t>Feelings of failure</a:t>
            </a:r>
            <a:r>
              <a:rPr lang="en-GB" sz="2000" dirty="0" smtClean="0"/>
              <a:t>, particularly early on in a student’s school career, can therefore lead to a downward spiral of </a:t>
            </a:r>
            <a:r>
              <a:rPr lang="en-GB" sz="2400" b="1" i="1" dirty="0" smtClean="0">
                <a:solidFill>
                  <a:schemeClr val="tx2"/>
                </a:solidFill>
                <a:latin typeface="Constantia" pitchFamily="18" charset="0"/>
              </a:rPr>
              <a:t>a self- perception of low ability – low motivation – low effort – low achievement – low motivation – low achievement</a:t>
            </a:r>
            <a:r>
              <a:rPr lang="en-GB" sz="2400" b="1" i="1" dirty="0" smtClean="0">
                <a:solidFill>
                  <a:schemeClr val="tx2"/>
                </a:solidFill>
              </a:rPr>
              <a:t>,</a:t>
            </a:r>
            <a:r>
              <a:rPr lang="en-GB" sz="2000" b="1" i="1" dirty="0" smtClean="0">
                <a:solidFill>
                  <a:srgbClr val="FF0000"/>
                </a:solidFill>
              </a:rPr>
              <a:t> </a:t>
            </a:r>
            <a:r>
              <a:rPr lang="en-GB" sz="2000" dirty="0" smtClean="0"/>
              <a:t>and so on. </a:t>
            </a:r>
          </a:p>
          <a:p>
            <a:r>
              <a:rPr lang="en-GB" dirty="0" smtClean="0"/>
              <a:t> </a:t>
            </a:r>
            <a:r>
              <a:rPr lang="en-GB" sz="2000" dirty="0" smtClean="0"/>
              <a:t>It is the existence of these upward and downward spirals in the motivation-ability relationship that explains  a situation commonly found by teachers.</a:t>
            </a:r>
          </a:p>
          <a:p>
            <a:r>
              <a:rPr lang="en-GB" sz="2000" dirty="0" smtClean="0"/>
              <a:t> In many classes where there are differing levels of student ability, </a:t>
            </a:r>
            <a:r>
              <a:rPr lang="en-GB" sz="2000" b="1" dirty="0" smtClean="0"/>
              <a:t>the gap between the ‘weaker’ students and the ‘stronger’ students </a:t>
            </a:r>
            <a:r>
              <a:rPr lang="en-GB" sz="2000" dirty="0" smtClean="0"/>
              <a:t>appears to get </a:t>
            </a:r>
            <a:r>
              <a:rPr lang="en-GB" sz="2000" b="1" dirty="0" smtClean="0"/>
              <a:t>wider and wide </a:t>
            </a:r>
            <a:r>
              <a:rPr lang="en-GB" sz="2000" dirty="0" smtClean="0"/>
              <a:t>over time.</a:t>
            </a:r>
            <a:endParaRPr lang="ru-RU" sz="2000" dirty="0" smtClean="0"/>
          </a:p>
          <a:p>
            <a:endParaRPr lang="ru-RU" dirty="0"/>
          </a:p>
        </p:txBody>
      </p:sp>
      <p:pic>
        <p:nvPicPr>
          <p:cNvPr id="6" name="Picture 10" descr="E:\Мои рисунки\115.gif"/>
          <p:cNvPicPr>
            <a:picLocks noChangeAspect="1" noChangeArrowheads="1" noCrop="1"/>
          </p:cNvPicPr>
          <p:nvPr/>
        </p:nvPicPr>
        <p:blipFill>
          <a:blip r:embed="rId4"/>
          <a:srcRect/>
          <a:stretch>
            <a:fillRect/>
          </a:stretch>
        </p:blipFill>
        <p:spPr bwMode="auto">
          <a:xfrm>
            <a:off x="3143240" y="142852"/>
            <a:ext cx="2571768" cy="8191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pull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sp>
        <p:nvSpPr>
          <p:cNvPr id="5" name="Прямоугольник 4"/>
          <p:cNvSpPr/>
          <p:nvPr/>
        </p:nvSpPr>
        <p:spPr>
          <a:xfrm>
            <a:off x="1071538" y="2714620"/>
            <a:ext cx="7143800" cy="3970318"/>
          </a:xfrm>
          <a:prstGeom prst="rect">
            <a:avLst/>
          </a:prstGeom>
        </p:spPr>
        <p:txBody>
          <a:bodyPr wrap="square">
            <a:spAutoFit/>
          </a:bodyPr>
          <a:lstStyle/>
          <a:p>
            <a:r>
              <a:rPr lang="en-GB" dirty="0" smtClean="0"/>
              <a:t>The attempt by some students to avoid recurring failure suggests that we need to rethink some of the beliefs that we may have about them.</a:t>
            </a:r>
          </a:p>
          <a:p>
            <a:r>
              <a:rPr lang="en-GB" dirty="0" smtClean="0"/>
              <a:t> </a:t>
            </a:r>
            <a:r>
              <a:rPr lang="en-GB" b="1" dirty="0" smtClean="0"/>
              <a:t>It is their sense of self-esteem that is at stake here. </a:t>
            </a:r>
          </a:p>
          <a:p>
            <a:endParaRPr lang="en-GB" b="1" dirty="0" smtClean="0"/>
          </a:p>
          <a:p>
            <a:r>
              <a:rPr lang="en-GB" dirty="0" smtClean="0"/>
              <a:t>By pretending </a:t>
            </a:r>
            <a:r>
              <a:rPr lang="en-US" dirty="0" smtClean="0"/>
              <a:t>t</a:t>
            </a:r>
            <a:r>
              <a:rPr lang="en-GB" dirty="0" smtClean="0"/>
              <a:t>hat they aren’t interested and don’t want to learn, they can protect </a:t>
            </a:r>
            <a:r>
              <a:rPr lang="en-GB" i="1" dirty="0" smtClean="0"/>
              <a:t>themselves </a:t>
            </a:r>
            <a:r>
              <a:rPr lang="en-GB" dirty="0" smtClean="0"/>
              <a:t>from seeing </a:t>
            </a:r>
            <a:r>
              <a:rPr lang="en-GB" i="1" dirty="0" smtClean="0"/>
              <a:t>themselves </a:t>
            </a:r>
            <a:r>
              <a:rPr lang="en-GB" dirty="0" smtClean="0"/>
              <a:t>as  failure. </a:t>
            </a:r>
          </a:p>
          <a:p>
            <a:endParaRPr lang="en-GB" dirty="0" smtClean="0"/>
          </a:p>
          <a:p>
            <a:r>
              <a:rPr lang="en-GB" dirty="0" smtClean="0"/>
              <a:t>For many students, the spiral will have begun long before, as they learned to see themselves as failures, and then began to engage in various kinds of avoidance strategies – </a:t>
            </a:r>
            <a:r>
              <a:rPr lang="en-GB" i="1" dirty="0" smtClean="0">
                <a:solidFill>
                  <a:schemeClr val="tx2"/>
                </a:solidFill>
              </a:rPr>
              <a:t>sitting at the back of the class, choosing a seat where they wouldn’t be noticed, misbehaving, pretending illnesses at crucial moments such as tests, and blaming failure on the teacher or the school or other students. </a:t>
            </a:r>
            <a:endParaRPr lang="ru-RU" i="1" dirty="0" smtClean="0">
              <a:solidFill>
                <a:schemeClr val="tx2"/>
              </a:solidFill>
            </a:endParaRPr>
          </a:p>
          <a:p>
            <a:endParaRPr lang="ru-RU" dirty="0"/>
          </a:p>
        </p:txBody>
      </p:sp>
      <p:pic>
        <p:nvPicPr>
          <p:cNvPr id="11266" name="Picture 2" descr="E:\Мои рисунки\школа\teacher_clipart_4.gif"/>
          <p:cNvPicPr>
            <a:picLocks noChangeAspect="1" noChangeArrowheads="1"/>
          </p:cNvPicPr>
          <p:nvPr/>
        </p:nvPicPr>
        <p:blipFill>
          <a:blip r:embed="rId4"/>
          <a:srcRect/>
          <a:stretch>
            <a:fillRect/>
          </a:stretch>
        </p:blipFill>
        <p:spPr bwMode="auto">
          <a:xfrm>
            <a:off x="2857488" y="285728"/>
            <a:ext cx="3071834" cy="20002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pull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sp>
        <p:nvSpPr>
          <p:cNvPr id="5" name="Прямоугольник 4"/>
          <p:cNvSpPr/>
          <p:nvPr/>
        </p:nvSpPr>
        <p:spPr>
          <a:xfrm>
            <a:off x="1000100" y="214290"/>
            <a:ext cx="7402989" cy="646331"/>
          </a:xfrm>
          <a:prstGeom prst="rect">
            <a:avLst/>
          </a:prstGeom>
        </p:spPr>
        <p:txBody>
          <a:bodyPr wrap="none">
            <a:prstTxWarp prst="textCanDown">
              <a:avLst/>
            </a:prstTxWarp>
            <a:spAutoFit/>
          </a:bodyPr>
          <a:lstStyle/>
          <a:p>
            <a:r>
              <a:rPr lang="en-GB"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nstantia" pitchFamily="18" charset="0"/>
              </a:rPr>
              <a:t>Self esteem and confidence</a:t>
            </a:r>
            <a:endPar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nstantia" pitchFamily="18" charset="0"/>
            </a:endParaRPr>
          </a:p>
        </p:txBody>
      </p:sp>
      <p:sp>
        <p:nvSpPr>
          <p:cNvPr id="6" name="Прямоугольник 5"/>
          <p:cNvSpPr/>
          <p:nvPr/>
        </p:nvSpPr>
        <p:spPr>
          <a:xfrm>
            <a:off x="1071538" y="1285860"/>
            <a:ext cx="7143800" cy="4462760"/>
          </a:xfrm>
          <a:prstGeom prst="rect">
            <a:avLst/>
          </a:prstGeom>
        </p:spPr>
        <p:txBody>
          <a:bodyPr wrap="square">
            <a:spAutoFit/>
          </a:bodyPr>
          <a:lstStyle/>
          <a:p>
            <a:r>
              <a:rPr lang="en-GB" dirty="0" smtClean="0"/>
              <a:t>We shouldn’t underestimate the importance of self-esteem and a sense of confidence in language learning as crucial factors affecting motivation. </a:t>
            </a:r>
          </a:p>
          <a:p>
            <a:endParaRPr lang="en-GB" dirty="0" smtClean="0"/>
          </a:p>
          <a:p>
            <a:r>
              <a:rPr lang="en-GB" dirty="0" smtClean="0"/>
              <a:t>For the failing student, in particular, it is important that we try to develop their sense of success and a feeling that they </a:t>
            </a:r>
            <a:r>
              <a:rPr lang="en-GB" sz="2400" b="1" i="1" dirty="0" smtClean="0">
                <a:solidFill>
                  <a:srgbClr val="FF0000"/>
                </a:solidFill>
              </a:rPr>
              <a:t>can</a:t>
            </a:r>
            <a:r>
              <a:rPr lang="en-GB" sz="2000" b="1" i="1" dirty="0" smtClean="0">
                <a:solidFill>
                  <a:srgbClr val="FF0000"/>
                </a:solidFill>
              </a:rPr>
              <a:t> </a:t>
            </a:r>
            <a:r>
              <a:rPr lang="en-GB" dirty="0" smtClean="0"/>
              <a:t>do something, rather than </a:t>
            </a:r>
            <a:r>
              <a:rPr lang="en-GB" sz="2400" b="1" dirty="0" smtClean="0">
                <a:solidFill>
                  <a:srgbClr val="FF0000"/>
                </a:solidFill>
              </a:rPr>
              <a:t>a feeling than they can’t</a:t>
            </a:r>
            <a:r>
              <a:rPr lang="en-GB" sz="2400" dirty="0" smtClean="0"/>
              <a:t>.</a:t>
            </a:r>
          </a:p>
          <a:p>
            <a:r>
              <a:rPr lang="en-GB" dirty="0" smtClean="0"/>
              <a:t> </a:t>
            </a:r>
            <a:r>
              <a:rPr lang="en-GB" sz="2000" b="1" dirty="0" smtClean="0"/>
              <a:t>We need to be sensitive to the psychology of language learning</a:t>
            </a:r>
            <a:r>
              <a:rPr lang="en-GB" dirty="0" smtClean="0"/>
              <a:t>. When we plan a lesson, devise a test, or use a particular type of exercise, we need to ask ourselves a very important question:</a:t>
            </a:r>
          </a:p>
          <a:p>
            <a:r>
              <a:rPr lang="en-GB" dirty="0" smtClean="0"/>
              <a:t> </a:t>
            </a:r>
            <a:r>
              <a:rPr lang="en-GB" b="1" i="1" dirty="0" smtClean="0"/>
              <a:t>how will the weaker students feel if they can’t do this?</a:t>
            </a:r>
          </a:p>
          <a:p>
            <a:endParaRPr lang="en-GB" b="1" i="1" dirty="0" smtClean="0"/>
          </a:p>
          <a:p>
            <a:r>
              <a:rPr lang="en-GB" dirty="0" smtClean="0"/>
              <a:t> There is a psychology involved in everything we do in the classroom, and that this is concerned with the students’ </a:t>
            </a:r>
            <a:r>
              <a:rPr lang="en-GB" b="1" i="1" dirty="0" smtClean="0"/>
              <a:t>feelings of success/failure, high/low self-esteem, high/low confidence and this has a direct impact on motivation. </a:t>
            </a:r>
            <a:endParaRPr lang="ru-RU" b="1" i="1" dirty="0"/>
          </a:p>
        </p:txBody>
      </p:sp>
      <p:pic>
        <p:nvPicPr>
          <p:cNvPr id="8" name="Picture 372" descr="j0283630"/>
          <p:cNvPicPr>
            <a:picLocks noChangeAspect="1" noChangeArrowheads="1" noCrop="1"/>
          </p:cNvPicPr>
          <p:nvPr/>
        </p:nvPicPr>
        <p:blipFill>
          <a:blip r:embed="rId4"/>
          <a:srcRect/>
          <a:stretch>
            <a:fillRect/>
          </a:stretch>
        </p:blipFill>
        <p:spPr bwMode="auto">
          <a:xfrm>
            <a:off x="3428992" y="5500702"/>
            <a:ext cx="1643074" cy="1357298"/>
          </a:xfrm>
          <a:prstGeom prst="rect">
            <a:avLst/>
          </a:prstGeom>
          <a:noFill/>
        </p:spPr>
      </p:pic>
    </p:spTree>
  </p:cSld>
  <p:clrMapOvr>
    <a:masterClrMapping/>
  </p:clrMapOvr>
  <p:transition>
    <p:pull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sp>
        <p:nvSpPr>
          <p:cNvPr id="5" name="Прямоугольник 4"/>
          <p:cNvSpPr/>
          <p:nvPr/>
        </p:nvSpPr>
        <p:spPr>
          <a:xfrm>
            <a:off x="1000100" y="785794"/>
            <a:ext cx="7143800" cy="3447098"/>
          </a:xfrm>
          <a:prstGeom prst="rect">
            <a:avLst/>
          </a:prstGeom>
        </p:spPr>
        <p:txBody>
          <a:bodyPr wrap="square">
            <a:spAutoFit/>
          </a:bodyPr>
          <a:lstStyle/>
          <a:p>
            <a:r>
              <a:rPr lang="en-GB" sz="2000" dirty="0" smtClean="0"/>
              <a:t>Viewed in this way, we maybe able to understand some of the reasons </a:t>
            </a:r>
            <a:r>
              <a:rPr lang="en-GB" sz="2000" b="1" i="1" dirty="0" smtClean="0"/>
              <a:t>why,</a:t>
            </a:r>
            <a:r>
              <a:rPr lang="en-GB" sz="2000" dirty="0" smtClean="0"/>
              <a:t> over time, </a:t>
            </a:r>
            <a:r>
              <a:rPr lang="en-GB" sz="2000" b="1" i="1" dirty="0" smtClean="0"/>
              <a:t>motivation may fail. </a:t>
            </a:r>
          </a:p>
          <a:p>
            <a:endParaRPr lang="en-GB" sz="2000" dirty="0" smtClean="0"/>
          </a:p>
          <a:p>
            <a:r>
              <a:rPr lang="en-GB" sz="2000" dirty="0" smtClean="0"/>
              <a:t>Where we see students beginning to fail and beginning to lose motivation, </a:t>
            </a:r>
            <a:r>
              <a:rPr lang="en-GB" sz="2000" b="1" dirty="0" smtClean="0">
                <a:solidFill>
                  <a:schemeClr val="tx2"/>
                </a:solidFill>
              </a:rPr>
              <a:t>one route to repairing the situation may lie in choosing tasks which we believe the students </a:t>
            </a:r>
            <a:r>
              <a:rPr lang="en-GB" sz="2000" b="1" i="1" dirty="0" smtClean="0">
                <a:solidFill>
                  <a:schemeClr val="tx2"/>
                </a:solidFill>
              </a:rPr>
              <a:t>can </a:t>
            </a:r>
            <a:r>
              <a:rPr lang="en-GB" sz="2000" b="1" dirty="0" smtClean="0">
                <a:solidFill>
                  <a:schemeClr val="tx2"/>
                </a:solidFill>
              </a:rPr>
              <a:t>do</a:t>
            </a:r>
            <a:r>
              <a:rPr lang="en-GB" sz="2000" dirty="0" smtClean="0"/>
              <a:t>, in order to develop a sense of competence and confidence. </a:t>
            </a:r>
          </a:p>
          <a:p>
            <a:endParaRPr lang="en-GB" sz="2000" dirty="0" smtClean="0"/>
          </a:p>
          <a:p>
            <a:r>
              <a:rPr lang="en-GB" sz="2000" dirty="0" smtClean="0"/>
              <a:t>It also suggests that </a:t>
            </a:r>
            <a:r>
              <a:rPr lang="en-GB" sz="2000" b="1" dirty="0" smtClean="0">
                <a:solidFill>
                  <a:schemeClr val="tx2"/>
                </a:solidFill>
              </a:rPr>
              <a:t>all students need to feel a sense of progress and that their efforts actually lead to results. </a:t>
            </a:r>
            <a:endParaRPr lang="ru-RU" sz="2000" b="1" dirty="0" smtClean="0">
              <a:solidFill>
                <a:schemeClr val="tx2"/>
              </a:solidFill>
            </a:endParaRPr>
          </a:p>
          <a:p>
            <a:endParaRPr lang="ru-RU" sz="2000" b="1" dirty="0">
              <a:solidFill>
                <a:srgbClr val="FF0000"/>
              </a:solidFill>
            </a:endParaRPr>
          </a:p>
        </p:txBody>
      </p:sp>
      <p:pic>
        <p:nvPicPr>
          <p:cNvPr id="6" name="Picture 2" descr="E:\Мои рисунки\backgrounds\Новая папка\arrw06_27c.gif">
            <a:hlinkClick r:id="rId4" action="ppaction://hlinksldjump"/>
          </p:cNvPr>
          <p:cNvPicPr>
            <a:picLocks noChangeAspect="1" noChangeArrowheads="1"/>
          </p:cNvPicPr>
          <p:nvPr/>
        </p:nvPicPr>
        <p:blipFill>
          <a:blip r:embed="rId5"/>
          <a:srcRect/>
          <a:stretch>
            <a:fillRect/>
          </a:stretch>
        </p:blipFill>
        <p:spPr bwMode="auto">
          <a:xfrm>
            <a:off x="8358214" y="6143644"/>
            <a:ext cx="514352" cy="542927"/>
          </a:xfrm>
          <a:prstGeom prst="rect">
            <a:avLst/>
          </a:prstGeom>
          <a:noFill/>
        </p:spPr>
      </p:pic>
      <p:pic>
        <p:nvPicPr>
          <p:cNvPr id="7" name="Picture 20" descr="E:\Мои рисунки\97a09d67e8af9f3bed09929473264d0d.gif"/>
          <p:cNvPicPr>
            <a:picLocks noChangeAspect="1" noChangeArrowheads="1" noCrop="1"/>
          </p:cNvPicPr>
          <p:nvPr/>
        </p:nvPicPr>
        <p:blipFill>
          <a:blip r:embed="rId6"/>
          <a:srcRect/>
          <a:stretch>
            <a:fillRect/>
          </a:stretch>
        </p:blipFill>
        <p:spPr bwMode="auto">
          <a:xfrm>
            <a:off x="3214678" y="4786322"/>
            <a:ext cx="2071702" cy="1571636"/>
          </a:xfrm>
          <a:prstGeom prst="rect">
            <a:avLst/>
          </a:prstGeom>
          <a:noFill/>
        </p:spPr>
      </p:pic>
    </p:spTree>
  </p:cSld>
  <p:clrMapOvr>
    <a:masterClrMapping/>
  </p:clrMapOvr>
  <p:transition>
    <p:pull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sp>
        <p:nvSpPr>
          <p:cNvPr id="5" name="Прямоугольник 4"/>
          <p:cNvSpPr/>
          <p:nvPr/>
        </p:nvSpPr>
        <p:spPr>
          <a:xfrm>
            <a:off x="928662" y="1214422"/>
            <a:ext cx="6929486" cy="3416320"/>
          </a:xfrm>
          <a:prstGeom prst="rect">
            <a:avLst/>
          </a:prstGeom>
        </p:spPr>
        <p:txBody>
          <a:bodyPr wrap="square">
            <a:spAutoFit/>
          </a:bodyPr>
          <a:lstStyle/>
          <a:p>
            <a:r>
              <a:rPr lang="en-US" sz="2400" b="1" dirty="0" smtClean="0">
                <a:latin typeface="Constantia" pitchFamily="18" charset="0"/>
              </a:rPr>
              <a:t> work well for student motivation.</a:t>
            </a:r>
          </a:p>
          <a:p>
            <a:r>
              <a:rPr lang="en-US" sz="2400" b="1" dirty="0" smtClean="0">
                <a:latin typeface="Constantia" pitchFamily="18" charset="0"/>
              </a:rPr>
              <a:t> Students love getting a piece of candy from the teacher's candy jar, or even a day of no homework because of good classroom behavior.</a:t>
            </a:r>
          </a:p>
          <a:p>
            <a:r>
              <a:rPr lang="en-US" sz="2400" b="1" dirty="0" smtClean="0">
                <a:latin typeface="Constantia" pitchFamily="18" charset="0"/>
              </a:rPr>
              <a:t> Student motivation can be achieved simply when the teacher gives excellent marks, it</a:t>
            </a:r>
            <a:r>
              <a:rPr lang="en-GB" sz="2400" b="1" dirty="0" smtClean="0">
                <a:latin typeface="Constantia" pitchFamily="18" charset="0"/>
              </a:rPr>
              <a:t> increases their sense of self-worth. </a:t>
            </a:r>
            <a:r>
              <a:rPr lang="en-US" sz="2400" b="1" dirty="0" smtClean="0">
                <a:latin typeface="Constantia" pitchFamily="18" charset="0"/>
              </a:rPr>
              <a:t/>
            </a:r>
            <a:br>
              <a:rPr lang="en-US" sz="2400" b="1" dirty="0" smtClean="0">
                <a:latin typeface="Constantia" pitchFamily="18" charset="0"/>
              </a:rPr>
            </a:br>
            <a:endParaRPr lang="ru-RU" sz="2400" b="1" dirty="0">
              <a:latin typeface="Constantia" pitchFamily="18" charset="0"/>
            </a:endParaRPr>
          </a:p>
        </p:txBody>
      </p:sp>
      <p:sp>
        <p:nvSpPr>
          <p:cNvPr id="6" name="Прямоугольник 5"/>
          <p:cNvSpPr/>
          <p:nvPr/>
        </p:nvSpPr>
        <p:spPr>
          <a:xfrm>
            <a:off x="3071802" y="285728"/>
            <a:ext cx="2241639" cy="707886"/>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4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nstantia" pitchFamily="18" charset="0"/>
              </a:rPr>
              <a:t>Rewards</a:t>
            </a:r>
            <a:endParaRPr lang="ru-RU"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7" name="Picture 7" descr="j0283641"/>
          <p:cNvPicPr>
            <a:picLocks noChangeAspect="1" noChangeArrowheads="1" noCrop="1"/>
          </p:cNvPicPr>
          <p:nvPr/>
        </p:nvPicPr>
        <p:blipFill>
          <a:blip r:embed="rId4"/>
          <a:srcRect/>
          <a:stretch>
            <a:fillRect/>
          </a:stretch>
        </p:blipFill>
        <p:spPr bwMode="auto">
          <a:xfrm>
            <a:off x="3428992" y="4214818"/>
            <a:ext cx="1785950" cy="2500330"/>
          </a:xfrm>
          <a:prstGeom prst="rect">
            <a:avLst/>
          </a:prstGeom>
          <a:noFill/>
        </p:spPr>
      </p:pic>
    </p:spTree>
  </p:cSld>
  <p:clrMapOvr>
    <a:masterClrMapping/>
  </p:clrMapOvr>
  <p:transition>
    <p:pull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sp>
        <p:nvSpPr>
          <p:cNvPr id="6" name="Прямоугольник 5"/>
          <p:cNvSpPr/>
          <p:nvPr/>
        </p:nvSpPr>
        <p:spPr>
          <a:xfrm>
            <a:off x="1071538" y="2214554"/>
            <a:ext cx="7286676" cy="1107996"/>
          </a:xfrm>
          <a:prstGeom prst="rect">
            <a:avLst/>
          </a:prstGeom>
        </p:spPr>
        <p:txBody>
          <a:bodyPr wrap="square">
            <a:spAutoFit/>
          </a:bodyPr>
          <a:lstStyle/>
          <a:p>
            <a:r>
              <a:rPr lang="en-US" sz="1200" dirty="0" smtClean="0"/>
              <a:t/>
            </a:r>
            <a:br>
              <a:rPr lang="en-US" sz="1200" dirty="0" smtClean="0"/>
            </a:br>
            <a:r>
              <a:rPr lang="en-US" sz="1200" dirty="0" smtClean="0"/>
              <a:t/>
            </a:r>
            <a:br>
              <a:rPr lang="en-US" sz="1200" dirty="0" smtClean="0"/>
            </a:br>
            <a:r>
              <a:rPr lang="en-US" sz="1200" dirty="0" smtClean="0"/>
              <a:t/>
            </a:r>
            <a:br>
              <a:rPr lang="en-US" sz="1200" dirty="0" smtClean="0"/>
            </a:br>
            <a:r>
              <a:rPr lang="en-US" sz="1200" dirty="0" smtClean="0"/>
              <a:t/>
            </a:r>
            <a:br>
              <a:rPr lang="en-US" sz="1200" dirty="0" smtClean="0"/>
            </a:br>
            <a:endParaRPr lang="ru-RU" dirty="0"/>
          </a:p>
        </p:txBody>
      </p:sp>
      <p:sp>
        <p:nvSpPr>
          <p:cNvPr id="9" name="Прямоугольник 8"/>
          <p:cNvSpPr/>
          <p:nvPr/>
        </p:nvSpPr>
        <p:spPr>
          <a:xfrm>
            <a:off x="1071538" y="4071942"/>
            <a:ext cx="7072362" cy="2585323"/>
          </a:xfrm>
          <a:prstGeom prst="rect">
            <a:avLst/>
          </a:prstGeom>
        </p:spPr>
        <p:txBody>
          <a:bodyPr wrap="square">
            <a:spAutoFit/>
          </a:bodyPr>
          <a:lstStyle/>
          <a:p>
            <a:endParaRPr lang="en-US" dirty="0" smtClean="0"/>
          </a:p>
          <a:p>
            <a:endParaRPr lang="en-US" dirty="0" smtClean="0"/>
          </a:p>
          <a:p>
            <a:r>
              <a:rPr lang="en-US" b="1" dirty="0" smtClean="0">
                <a:latin typeface="Constantia" pitchFamily="18" charset="0"/>
              </a:rPr>
              <a:t>Praising a student for positive efforts the  teacher  makes in the classroom encourages learning. </a:t>
            </a:r>
          </a:p>
          <a:p>
            <a:r>
              <a:rPr lang="en-US" b="1" dirty="0" smtClean="0">
                <a:latin typeface="Constantia" pitchFamily="18" charset="0"/>
              </a:rPr>
              <a:t>Through praise, a student will understand that he or she is on the right path.</a:t>
            </a:r>
          </a:p>
          <a:p>
            <a:r>
              <a:rPr lang="en-US" b="1" dirty="0" smtClean="0">
                <a:latin typeface="Constantia" pitchFamily="18" charset="0"/>
              </a:rPr>
              <a:t> More often than not, praise will make the student continue to do a good job. </a:t>
            </a:r>
            <a:br>
              <a:rPr lang="en-US" b="1" dirty="0" smtClean="0">
                <a:latin typeface="Constantia" pitchFamily="18" charset="0"/>
              </a:rPr>
            </a:br>
            <a:endParaRPr lang="ru-RU" b="1" dirty="0">
              <a:latin typeface="Constantia" pitchFamily="18" charset="0"/>
            </a:endParaRPr>
          </a:p>
        </p:txBody>
      </p:sp>
      <p:sp>
        <p:nvSpPr>
          <p:cNvPr id="10" name="Блок-схема: решение 9"/>
          <p:cNvSpPr/>
          <p:nvPr/>
        </p:nvSpPr>
        <p:spPr>
          <a:xfrm>
            <a:off x="3500430" y="214290"/>
            <a:ext cx="2143140" cy="1143008"/>
          </a:xfrm>
          <a:prstGeom prst="flowChartDecision">
            <a:avLst/>
          </a:prstGeom>
        </p:spPr>
        <p:style>
          <a:lnRef idx="1">
            <a:schemeClr val="accent1"/>
          </a:lnRef>
          <a:fillRef idx="1002">
            <a:schemeClr val="dk2"/>
          </a:fillRef>
          <a:effectRef idx="1">
            <a:schemeClr val="accent1"/>
          </a:effectRef>
          <a:fontRef idx="minor">
            <a:schemeClr val="dk1"/>
          </a:fontRef>
        </p:style>
        <p:txBody>
          <a:bodyPr rtlCol="0" anchor="ctr"/>
          <a:lstStyle/>
          <a:p>
            <a:pPr algn="ctr"/>
            <a:r>
              <a:rPr lang="en-US" b="1" dirty="0" smtClean="0"/>
              <a:t>Praise </a:t>
            </a:r>
            <a:endParaRPr lang="ru-RU" b="1" dirty="0"/>
          </a:p>
        </p:txBody>
      </p:sp>
      <p:sp>
        <p:nvSpPr>
          <p:cNvPr id="11" name="Блок-схема: решение 10"/>
          <p:cNvSpPr/>
          <p:nvPr/>
        </p:nvSpPr>
        <p:spPr>
          <a:xfrm>
            <a:off x="1785918" y="1214422"/>
            <a:ext cx="2786082" cy="1500198"/>
          </a:xfrm>
          <a:prstGeom prst="flowChartDecision">
            <a:avLst/>
          </a:prstGeom>
        </p:spPr>
        <p:style>
          <a:lnRef idx="1">
            <a:schemeClr val="accent1"/>
          </a:lnRef>
          <a:fillRef idx="1002">
            <a:schemeClr val="dk2"/>
          </a:fillRef>
          <a:effectRef idx="1">
            <a:schemeClr val="accent1"/>
          </a:effectRef>
          <a:fontRef idx="minor">
            <a:schemeClr val="dk1"/>
          </a:fontRef>
        </p:style>
        <p:txBody>
          <a:bodyPr rtlCol="0" anchor="ctr"/>
          <a:lstStyle/>
          <a:p>
            <a:pPr algn="ctr"/>
            <a:r>
              <a:rPr lang="en-US" b="1" dirty="0" smtClean="0"/>
              <a:t>Enthusiasm </a:t>
            </a:r>
            <a:endParaRPr lang="ru-RU" b="1" dirty="0"/>
          </a:p>
        </p:txBody>
      </p:sp>
      <p:sp>
        <p:nvSpPr>
          <p:cNvPr id="12" name="Блок-схема: решение 11"/>
          <p:cNvSpPr/>
          <p:nvPr/>
        </p:nvSpPr>
        <p:spPr>
          <a:xfrm>
            <a:off x="4714876" y="1285860"/>
            <a:ext cx="2928958" cy="1500198"/>
          </a:xfrm>
          <a:prstGeom prst="flowChartDecision">
            <a:avLst/>
          </a:prstGeom>
        </p:spPr>
        <p:style>
          <a:lnRef idx="1">
            <a:schemeClr val="accent1"/>
          </a:lnRef>
          <a:fillRef idx="1002">
            <a:schemeClr val="dk2"/>
          </a:fillRef>
          <a:effectRef idx="1">
            <a:schemeClr val="accent1"/>
          </a:effectRef>
          <a:fontRef idx="minor">
            <a:schemeClr val="dk1"/>
          </a:fontRef>
        </p:style>
        <p:txBody>
          <a:bodyPr rtlCol="0" anchor="ctr"/>
          <a:lstStyle/>
          <a:p>
            <a:pPr algn="ctr"/>
            <a:r>
              <a:rPr lang="en-US" b="1" dirty="0" smtClean="0"/>
              <a:t>Positive environment</a:t>
            </a:r>
            <a:endParaRPr lang="ru-RU" b="1" dirty="0"/>
          </a:p>
        </p:txBody>
      </p:sp>
      <p:sp>
        <p:nvSpPr>
          <p:cNvPr id="13" name="Блок-схема: решение 12"/>
          <p:cNvSpPr/>
          <p:nvPr/>
        </p:nvSpPr>
        <p:spPr>
          <a:xfrm>
            <a:off x="1000100" y="214290"/>
            <a:ext cx="2428892" cy="1143008"/>
          </a:xfrm>
          <a:prstGeom prst="flowChartDecision">
            <a:avLst/>
          </a:prstGeom>
        </p:spPr>
        <p:style>
          <a:lnRef idx="1">
            <a:schemeClr val="accent1"/>
          </a:lnRef>
          <a:fillRef idx="1002">
            <a:schemeClr val="dk2"/>
          </a:fillRef>
          <a:effectRef idx="1">
            <a:schemeClr val="accent1"/>
          </a:effectRef>
          <a:fontRef idx="minor">
            <a:schemeClr val="dk1"/>
          </a:fontRef>
        </p:style>
        <p:txBody>
          <a:bodyPr rtlCol="0" anchor="ctr"/>
          <a:lstStyle/>
          <a:p>
            <a:pPr algn="ctr"/>
            <a:r>
              <a:rPr lang="en-US" b="1" dirty="0" smtClean="0"/>
              <a:t>Rewards </a:t>
            </a:r>
            <a:endParaRPr lang="ru-RU" b="1" dirty="0"/>
          </a:p>
        </p:txBody>
      </p:sp>
      <p:sp>
        <p:nvSpPr>
          <p:cNvPr id="14" name="Блок-схема: решение 13"/>
          <p:cNvSpPr/>
          <p:nvPr/>
        </p:nvSpPr>
        <p:spPr>
          <a:xfrm>
            <a:off x="5715008" y="214290"/>
            <a:ext cx="2428892" cy="1143008"/>
          </a:xfrm>
          <a:prstGeom prst="flowChartDecision">
            <a:avLst/>
          </a:prstGeom>
        </p:spPr>
        <p:style>
          <a:lnRef idx="1">
            <a:schemeClr val="accent1"/>
          </a:lnRef>
          <a:fillRef idx="1002">
            <a:schemeClr val="dk2"/>
          </a:fillRef>
          <a:effectRef idx="1">
            <a:schemeClr val="accent1"/>
          </a:effectRef>
          <a:fontRef idx="minor">
            <a:schemeClr val="dk1"/>
          </a:fontRef>
        </p:style>
        <p:txBody>
          <a:bodyPr rtlCol="0" anchor="ctr"/>
          <a:lstStyle/>
          <a:p>
            <a:pPr algn="ctr"/>
            <a:r>
              <a:rPr lang="en-US" b="1" dirty="0" smtClean="0"/>
              <a:t>Positive feedback</a:t>
            </a:r>
            <a:endParaRPr lang="ru-RU" b="1" dirty="0"/>
          </a:p>
        </p:txBody>
      </p:sp>
      <p:sp>
        <p:nvSpPr>
          <p:cNvPr id="15" name="Стрелка вниз 14"/>
          <p:cNvSpPr/>
          <p:nvPr/>
        </p:nvSpPr>
        <p:spPr>
          <a:xfrm>
            <a:off x="4500562" y="2285992"/>
            <a:ext cx="285752" cy="978408"/>
          </a:xfrm>
          <a:prstGeom prst="downArrow">
            <a:avLst/>
          </a:prstGeom>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ru-RU" dirty="0"/>
          </a:p>
        </p:txBody>
      </p:sp>
      <p:sp>
        <p:nvSpPr>
          <p:cNvPr id="17" name="Прямоугольник 16"/>
          <p:cNvSpPr/>
          <p:nvPr/>
        </p:nvSpPr>
        <p:spPr>
          <a:xfrm>
            <a:off x="1357290" y="3357562"/>
            <a:ext cx="6500858" cy="830997"/>
          </a:xfrm>
          <a:prstGeom prst="rect">
            <a:avLst/>
          </a:prstGeom>
        </p:spPr>
        <p:txBody>
          <a:bodyPr wrap="square">
            <a:spAutoFit/>
          </a:bodyPr>
          <a:lstStyle/>
          <a:p>
            <a:r>
              <a:rPr lang="en-US" sz="2400" b="1" dirty="0" smtClean="0">
                <a:solidFill>
                  <a:srgbClr val="FF0000"/>
                </a:solidFill>
                <a:latin typeface="Constantia" pitchFamily="18" charset="0"/>
              </a:rPr>
              <a:t>a few ways a teacher can help stimulate student motivation</a:t>
            </a:r>
            <a:endParaRPr lang="ru-RU" sz="2400" b="1" dirty="0">
              <a:solidFill>
                <a:srgbClr val="FF0000"/>
              </a:solidFill>
              <a:latin typeface="Constantia" pitchFamily="18" charset="0"/>
            </a:endParaRPr>
          </a:p>
        </p:txBody>
      </p:sp>
      <p:pic>
        <p:nvPicPr>
          <p:cNvPr id="16" name="Picture 2" descr="E:\Мои рисунки\backgrounds\Новая папка\arrw06_27c.gif">
            <a:hlinkClick r:id="rId4" action="ppaction://hlinksldjump"/>
          </p:cNvPr>
          <p:cNvPicPr>
            <a:picLocks noChangeAspect="1" noChangeArrowheads="1"/>
          </p:cNvPicPr>
          <p:nvPr/>
        </p:nvPicPr>
        <p:blipFill>
          <a:blip r:embed="rId5"/>
          <a:srcRect/>
          <a:stretch>
            <a:fillRect/>
          </a:stretch>
        </p:blipFill>
        <p:spPr bwMode="auto">
          <a:xfrm>
            <a:off x="8358214" y="6143644"/>
            <a:ext cx="514352" cy="542927"/>
          </a:xfrm>
          <a:prstGeom prst="rect">
            <a:avLst/>
          </a:prstGeom>
          <a:noFill/>
        </p:spPr>
      </p:pic>
    </p:spTree>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strVal val="#ppt_w*0.70"/>
                                          </p:val>
                                        </p:tav>
                                        <p:tav tm="100000">
                                          <p:val>
                                            <p:strVal val="#ppt_w"/>
                                          </p:val>
                                        </p:tav>
                                      </p:tavLst>
                                    </p:anim>
                                    <p:anim calcmode="lin" valueType="num">
                                      <p:cBhvr>
                                        <p:cTn id="8" dur="500" fill="hold"/>
                                        <p:tgtEl>
                                          <p:spTgt spid="13"/>
                                        </p:tgtEl>
                                        <p:attrNameLst>
                                          <p:attrName>ppt_h</p:attrName>
                                        </p:attrNameLst>
                                      </p:cBhvr>
                                      <p:tavLst>
                                        <p:tav tm="0">
                                          <p:val>
                                            <p:strVal val="#ppt_h"/>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55"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strVal val="#ppt_w*0.70"/>
                                          </p:val>
                                        </p:tav>
                                        <p:tav tm="100000">
                                          <p:val>
                                            <p:strVal val="#ppt_w"/>
                                          </p:val>
                                        </p:tav>
                                      </p:tavLst>
                                    </p:anim>
                                    <p:anim calcmode="lin" valueType="num">
                                      <p:cBhvr>
                                        <p:cTn id="14" dur="500" fill="hold"/>
                                        <p:tgtEl>
                                          <p:spTgt spid="10"/>
                                        </p:tgtEl>
                                        <p:attrNameLst>
                                          <p:attrName>ppt_h</p:attrName>
                                        </p:attrNameLst>
                                      </p:cBhvr>
                                      <p:tavLst>
                                        <p:tav tm="0">
                                          <p:val>
                                            <p:strVal val="#ppt_h"/>
                                          </p:val>
                                        </p:tav>
                                        <p:tav tm="100000">
                                          <p:val>
                                            <p:strVal val="#ppt_h"/>
                                          </p:val>
                                        </p:tav>
                                      </p:tavLst>
                                    </p:anim>
                                    <p:animEffect transition="in" filter="fade">
                                      <p:cBhvr>
                                        <p:cTn id="15" dur="500"/>
                                        <p:tgtEl>
                                          <p:spTgt spid="10"/>
                                        </p:tgtEl>
                                      </p:cBhvr>
                                    </p:animEffect>
                                  </p:childTnLst>
                                </p:cTn>
                              </p:par>
                            </p:childTnLst>
                          </p:cTn>
                        </p:par>
                        <p:par>
                          <p:cTn id="16" fill="hold">
                            <p:stCondLst>
                              <p:cond delay="1000"/>
                            </p:stCondLst>
                            <p:childTnLst>
                              <p:par>
                                <p:cTn id="17" presetID="55"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strVal val="#ppt_w*0.70"/>
                                          </p:val>
                                        </p:tav>
                                        <p:tav tm="100000">
                                          <p:val>
                                            <p:strVal val="#ppt_w"/>
                                          </p:val>
                                        </p:tav>
                                      </p:tavLst>
                                    </p:anim>
                                    <p:anim calcmode="lin" valueType="num">
                                      <p:cBhvr>
                                        <p:cTn id="20" dur="500" fill="hold"/>
                                        <p:tgtEl>
                                          <p:spTgt spid="14"/>
                                        </p:tgtEl>
                                        <p:attrNameLst>
                                          <p:attrName>ppt_h</p:attrName>
                                        </p:attrNameLst>
                                      </p:cBhvr>
                                      <p:tavLst>
                                        <p:tav tm="0">
                                          <p:val>
                                            <p:strVal val="#ppt_h"/>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55"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strVal val="#ppt_w*0.70"/>
                                          </p:val>
                                        </p:tav>
                                        <p:tav tm="100000">
                                          <p:val>
                                            <p:strVal val="#ppt_w"/>
                                          </p:val>
                                        </p:tav>
                                      </p:tavLst>
                                    </p:anim>
                                    <p:anim calcmode="lin" valueType="num">
                                      <p:cBhvr>
                                        <p:cTn id="26" dur="500" fill="hold"/>
                                        <p:tgtEl>
                                          <p:spTgt spid="11"/>
                                        </p:tgtEl>
                                        <p:attrNameLst>
                                          <p:attrName>ppt_h</p:attrName>
                                        </p:attrNameLst>
                                      </p:cBhvr>
                                      <p:tavLst>
                                        <p:tav tm="0">
                                          <p:val>
                                            <p:strVal val="#ppt_h"/>
                                          </p:val>
                                        </p:tav>
                                        <p:tav tm="100000">
                                          <p:val>
                                            <p:strVal val="#ppt_h"/>
                                          </p:val>
                                        </p:tav>
                                      </p:tavLst>
                                    </p:anim>
                                    <p:animEffect transition="in" filter="fade">
                                      <p:cBhvr>
                                        <p:cTn id="27" dur="500"/>
                                        <p:tgtEl>
                                          <p:spTgt spid="11"/>
                                        </p:tgtEl>
                                      </p:cBhvr>
                                    </p:animEffect>
                                  </p:childTnLst>
                                </p:cTn>
                              </p:par>
                            </p:childTnLst>
                          </p:cTn>
                        </p:par>
                        <p:par>
                          <p:cTn id="28" fill="hold">
                            <p:stCondLst>
                              <p:cond delay="2000"/>
                            </p:stCondLst>
                            <p:childTnLst>
                              <p:par>
                                <p:cTn id="29" presetID="55"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strVal val="#ppt_w*0.70"/>
                                          </p:val>
                                        </p:tav>
                                        <p:tav tm="100000">
                                          <p:val>
                                            <p:strVal val="#ppt_w"/>
                                          </p:val>
                                        </p:tav>
                                      </p:tavLst>
                                    </p:anim>
                                    <p:anim calcmode="lin" valueType="num">
                                      <p:cBhvr>
                                        <p:cTn id="32" dur="500" fill="hold"/>
                                        <p:tgtEl>
                                          <p:spTgt spid="12"/>
                                        </p:tgtEl>
                                        <p:attrNameLst>
                                          <p:attrName>ppt_h</p:attrName>
                                        </p:attrNameLst>
                                      </p:cBhvr>
                                      <p:tavLst>
                                        <p:tav tm="0">
                                          <p:val>
                                            <p:strVal val="#ppt_h"/>
                                          </p:val>
                                        </p:tav>
                                        <p:tav tm="100000">
                                          <p:val>
                                            <p:strVal val="#ppt_h"/>
                                          </p:val>
                                        </p:tav>
                                      </p:tavLst>
                                    </p:anim>
                                    <p:animEffect transition="in" filter="fade">
                                      <p:cBhvr>
                                        <p:cTn id="33" dur="500"/>
                                        <p:tgtEl>
                                          <p:spTgt spid="12"/>
                                        </p:tgtEl>
                                      </p:cBhvr>
                                    </p:animEffect>
                                  </p:childTnLst>
                                </p:cTn>
                              </p:par>
                            </p:childTnLst>
                          </p:cTn>
                        </p:par>
                        <p:par>
                          <p:cTn id="34" fill="hold">
                            <p:stCondLst>
                              <p:cond delay="2500"/>
                            </p:stCondLst>
                            <p:childTnLst>
                              <p:par>
                                <p:cTn id="35" presetID="2" presetClass="entr" presetSubtype="4"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1000" fill="hold"/>
                                        <p:tgtEl>
                                          <p:spTgt spid="15"/>
                                        </p:tgtEl>
                                        <p:attrNameLst>
                                          <p:attrName>ppt_x</p:attrName>
                                        </p:attrNameLst>
                                      </p:cBhvr>
                                      <p:tavLst>
                                        <p:tav tm="0">
                                          <p:val>
                                            <p:strVal val="#ppt_x"/>
                                          </p:val>
                                        </p:tav>
                                        <p:tav tm="100000">
                                          <p:val>
                                            <p:strVal val="#ppt_x"/>
                                          </p:val>
                                        </p:tav>
                                      </p:tavLst>
                                    </p:anim>
                                    <p:anim calcmode="lin" valueType="num">
                                      <p:cBhvr additive="base">
                                        <p:cTn id="38" dur="1000" fill="hold"/>
                                        <p:tgtEl>
                                          <p:spTgt spid="15"/>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animBg="1"/>
      <p:bldP spid="15" grpId="0" animBg="1"/>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sp>
        <p:nvSpPr>
          <p:cNvPr id="5" name="Прямоугольник 4"/>
          <p:cNvSpPr/>
          <p:nvPr/>
        </p:nvSpPr>
        <p:spPr>
          <a:xfrm>
            <a:off x="1000100" y="1285860"/>
            <a:ext cx="7143800" cy="3600986"/>
          </a:xfrm>
          <a:prstGeom prst="rect">
            <a:avLst/>
          </a:prstGeom>
        </p:spPr>
        <p:txBody>
          <a:bodyPr wrap="square">
            <a:spAutoFit/>
          </a:bodyPr>
          <a:lstStyle/>
          <a:p>
            <a:r>
              <a:rPr lang="en-US" sz="2400" b="1" dirty="0" smtClean="0">
                <a:latin typeface="Constantia" pitchFamily="18" charset="0"/>
              </a:rPr>
              <a:t>A teacher commending a student for a job well done can greatly motivate a student. </a:t>
            </a:r>
          </a:p>
          <a:p>
            <a:r>
              <a:rPr lang="en-US" sz="2400" b="1" dirty="0" smtClean="0">
                <a:latin typeface="Constantia" pitchFamily="18" charset="0"/>
              </a:rPr>
              <a:t>By giving positive feedback, a teacher can let a student know that they are doing well and can also suggest how a student can improve on any weaknesses. </a:t>
            </a:r>
          </a:p>
          <a:p>
            <a:r>
              <a:rPr lang="en-US" sz="2400" b="1" dirty="0" smtClean="0">
                <a:latin typeface="Constantia" pitchFamily="18" charset="0"/>
              </a:rPr>
              <a:t>Through feedback, a student will understand what the teacher expects. </a:t>
            </a:r>
            <a:br>
              <a:rPr lang="en-US" sz="2400" b="1" dirty="0" smtClean="0">
                <a:latin typeface="Constantia" pitchFamily="18" charset="0"/>
              </a:rPr>
            </a:br>
            <a:r>
              <a:rPr lang="en-US" dirty="0" smtClean="0"/>
              <a:t/>
            </a:r>
            <a:br>
              <a:rPr lang="en-US" dirty="0" smtClean="0"/>
            </a:br>
            <a:endParaRPr lang="ru-RU" dirty="0"/>
          </a:p>
        </p:txBody>
      </p:sp>
      <p:sp>
        <p:nvSpPr>
          <p:cNvPr id="6" name="Прямоугольник 5"/>
          <p:cNvSpPr/>
          <p:nvPr/>
        </p:nvSpPr>
        <p:spPr>
          <a:xfrm>
            <a:off x="2428860" y="214290"/>
            <a:ext cx="4642168" cy="707886"/>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nstantia" pitchFamily="18" charset="0"/>
              </a:rPr>
              <a:t>Positive feedback </a:t>
            </a:r>
            <a:endParaRPr lang="ru-RU"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nstantia" pitchFamily="18" charset="0"/>
            </a:endParaRPr>
          </a:p>
        </p:txBody>
      </p:sp>
      <p:pic>
        <p:nvPicPr>
          <p:cNvPr id="7" name="Picture 70" descr="37"/>
          <p:cNvPicPr>
            <a:picLocks noChangeAspect="1" noChangeArrowheads="1" noCrop="1"/>
          </p:cNvPicPr>
          <p:nvPr/>
        </p:nvPicPr>
        <p:blipFill>
          <a:blip r:embed="rId4"/>
          <a:srcRect/>
          <a:stretch>
            <a:fillRect/>
          </a:stretch>
        </p:blipFill>
        <p:spPr bwMode="auto">
          <a:xfrm flipH="1">
            <a:off x="3143240" y="4643446"/>
            <a:ext cx="2571768" cy="1643050"/>
          </a:xfrm>
          <a:prstGeom prst="rect">
            <a:avLst/>
          </a:prstGeom>
          <a:noFill/>
        </p:spPr>
      </p:pic>
      <p:pic>
        <p:nvPicPr>
          <p:cNvPr id="1026" name="Picture 2" descr="E:\Мои рисунки\backgrounds\Новая папка\arrw06_27c.gif">
            <a:hlinkClick r:id="rId5" action="ppaction://hlinksldjump"/>
          </p:cNvPr>
          <p:cNvPicPr>
            <a:picLocks noChangeAspect="1" noChangeArrowheads="1"/>
          </p:cNvPicPr>
          <p:nvPr/>
        </p:nvPicPr>
        <p:blipFill>
          <a:blip r:embed="rId6"/>
          <a:srcRect/>
          <a:stretch>
            <a:fillRect/>
          </a:stretch>
        </p:blipFill>
        <p:spPr bwMode="auto">
          <a:xfrm>
            <a:off x="8358214" y="5929330"/>
            <a:ext cx="471490" cy="628653"/>
          </a:xfrm>
          <a:prstGeom prst="rect">
            <a:avLst/>
          </a:prstGeom>
          <a:noFill/>
        </p:spPr>
      </p:pic>
    </p:spTree>
  </p:cSld>
  <p:clrMapOvr>
    <a:masterClrMapping/>
  </p:clrMapOvr>
  <p:transition>
    <p:pull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sp>
        <p:nvSpPr>
          <p:cNvPr id="5" name="Прямоугольник 4"/>
          <p:cNvSpPr/>
          <p:nvPr/>
        </p:nvSpPr>
        <p:spPr>
          <a:xfrm>
            <a:off x="1071538" y="214290"/>
            <a:ext cx="7286676" cy="1323439"/>
          </a:xfrm>
          <a:prstGeom prst="rect">
            <a:avLst/>
          </a:prstGeom>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GB"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Some practical ideas for sustaining motivation</a:t>
            </a:r>
            <a:endParaRPr lang="ru-RU"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6" name="Прямоугольник 5"/>
          <p:cNvSpPr/>
          <p:nvPr/>
        </p:nvSpPr>
        <p:spPr>
          <a:xfrm>
            <a:off x="1142976" y="2000240"/>
            <a:ext cx="7000924" cy="1754326"/>
          </a:xfrm>
          <a:prstGeom prst="rect">
            <a:avLst/>
          </a:prstGeom>
        </p:spPr>
        <p:txBody>
          <a:bodyPr wrap="square">
            <a:spAutoFit/>
          </a:bodyPr>
          <a:lstStyle/>
          <a:p>
            <a:r>
              <a:rPr lang="en-GB" sz="2400" b="1" dirty="0" smtClean="0">
                <a:solidFill>
                  <a:schemeClr val="accent2">
                    <a:lumMod val="75000"/>
                  </a:schemeClr>
                </a:solidFill>
                <a:latin typeface="+mj-lt"/>
              </a:rPr>
              <a:t>1.</a:t>
            </a:r>
            <a:r>
              <a:rPr lang="en-GB" sz="2400" b="1" dirty="0" smtClean="0">
                <a:solidFill>
                  <a:schemeClr val="accent2">
                    <a:lumMod val="75000"/>
                  </a:schemeClr>
                </a:solidFill>
                <a:latin typeface="Constantia" pitchFamily="18" charset="0"/>
              </a:rPr>
              <a:t>  Experiment, take risks. </a:t>
            </a:r>
          </a:p>
          <a:p>
            <a:r>
              <a:rPr lang="en-GB" sz="2400" dirty="0" smtClean="0">
                <a:solidFill>
                  <a:schemeClr val="accent2">
                    <a:lumMod val="75000"/>
                  </a:schemeClr>
                </a:solidFill>
              </a:rPr>
              <a:t> </a:t>
            </a:r>
            <a:r>
              <a:rPr lang="en-GB" sz="2000" b="1" dirty="0" smtClean="0"/>
              <a:t>Vary the kinds of things you do in the classroom. See what different students respond to best. For example, try short stories, films, classroom drama, songs, projects, grammar exercises, dictations,… </a:t>
            </a:r>
            <a:endParaRPr lang="ru-RU" sz="2000" b="1" dirty="0"/>
          </a:p>
        </p:txBody>
      </p:sp>
      <p:sp>
        <p:nvSpPr>
          <p:cNvPr id="7" name="Прямоугольник 6"/>
          <p:cNvSpPr/>
          <p:nvPr/>
        </p:nvSpPr>
        <p:spPr>
          <a:xfrm>
            <a:off x="1071538" y="4429132"/>
            <a:ext cx="7072362" cy="1692771"/>
          </a:xfrm>
          <a:prstGeom prst="rect">
            <a:avLst/>
          </a:prstGeom>
        </p:spPr>
        <p:txBody>
          <a:bodyPr wrap="square">
            <a:spAutoFit/>
          </a:bodyPr>
          <a:lstStyle/>
          <a:p>
            <a:r>
              <a:rPr lang="en-GB" sz="2400" b="1" dirty="0" smtClean="0">
                <a:solidFill>
                  <a:schemeClr val="accent2">
                    <a:lumMod val="75000"/>
                  </a:schemeClr>
                </a:solidFill>
                <a:latin typeface="+mj-lt"/>
              </a:rPr>
              <a:t>2. </a:t>
            </a:r>
            <a:r>
              <a:rPr lang="en-GB" sz="2400" b="1" dirty="0" smtClean="0">
                <a:solidFill>
                  <a:schemeClr val="accent2">
                    <a:lumMod val="75000"/>
                  </a:schemeClr>
                </a:solidFill>
                <a:latin typeface="Constantia" pitchFamily="18" charset="0"/>
              </a:rPr>
              <a:t>Choose ‘larger’ tasks.</a:t>
            </a:r>
            <a:r>
              <a:rPr lang="en-GB" sz="2400" dirty="0" smtClean="0">
                <a:solidFill>
                  <a:schemeClr val="accent2">
                    <a:lumMod val="75000"/>
                  </a:schemeClr>
                </a:solidFill>
                <a:latin typeface="Constantia" pitchFamily="18" charset="0"/>
              </a:rPr>
              <a:t> </a:t>
            </a:r>
          </a:p>
          <a:p>
            <a:r>
              <a:rPr lang="en-GB" sz="2000" b="1" dirty="0" smtClean="0"/>
              <a:t>Chose tasks that give students more ‘psychological space’ to plan their own work, set their own pace, make their own decisions about how and what they do. For example,  process writing and simulations. </a:t>
            </a:r>
            <a:endParaRPr lang="ru-RU" sz="2000" b="1" dirty="0"/>
          </a:p>
        </p:txBody>
      </p:sp>
    </p:spTree>
  </p:cSld>
  <p:clrMapOvr>
    <a:masterClrMapping/>
  </p:clrMapOvr>
  <p:transition>
    <p:pull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sp>
        <p:nvSpPr>
          <p:cNvPr id="5" name="Прямоугольник 4"/>
          <p:cNvSpPr/>
          <p:nvPr/>
        </p:nvSpPr>
        <p:spPr>
          <a:xfrm>
            <a:off x="1000100" y="214290"/>
            <a:ext cx="7000924" cy="1754326"/>
          </a:xfrm>
          <a:prstGeom prst="rect">
            <a:avLst/>
          </a:prstGeom>
        </p:spPr>
        <p:txBody>
          <a:bodyPr wrap="square">
            <a:spAutoFit/>
          </a:bodyPr>
          <a:lstStyle/>
          <a:p>
            <a:r>
              <a:rPr lang="en-GB" sz="2400" b="1" dirty="0" smtClean="0">
                <a:solidFill>
                  <a:schemeClr val="accent2">
                    <a:lumMod val="75000"/>
                  </a:schemeClr>
                </a:solidFill>
                <a:latin typeface="+mj-lt"/>
              </a:rPr>
              <a:t>3.</a:t>
            </a:r>
            <a:r>
              <a:rPr lang="en-GB" sz="2400" b="1" dirty="0" smtClean="0">
                <a:solidFill>
                  <a:schemeClr val="accent2">
                    <a:lumMod val="75000"/>
                  </a:schemeClr>
                </a:solidFill>
              </a:rPr>
              <a:t> </a:t>
            </a:r>
            <a:r>
              <a:rPr lang="en-GB" sz="2400" b="1" dirty="0" smtClean="0">
                <a:solidFill>
                  <a:schemeClr val="accent2">
                    <a:lumMod val="75000"/>
                  </a:schemeClr>
                </a:solidFill>
                <a:latin typeface="Constantia" pitchFamily="18" charset="0"/>
              </a:rPr>
              <a:t>Choose open-ended tasks.</a:t>
            </a:r>
          </a:p>
          <a:p>
            <a:r>
              <a:rPr lang="en-GB" sz="2400" dirty="0" smtClean="0">
                <a:solidFill>
                  <a:schemeClr val="accent2">
                    <a:lumMod val="75000"/>
                  </a:schemeClr>
                </a:solidFill>
              </a:rPr>
              <a:t> </a:t>
            </a:r>
            <a:r>
              <a:rPr lang="en-GB" sz="2000" b="1" dirty="0" smtClean="0"/>
              <a:t>Tasks that different people can respond to in different ways, where the absence of a ‘single right answer’ means that everybody’s work can be valued. For example, making posters, writing poems, creating designs and describing them. </a:t>
            </a:r>
            <a:endParaRPr lang="ru-RU" sz="2000" b="1" dirty="0"/>
          </a:p>
        </p:txBody>
      </p:sp>
      <p:sp>
        <p:nvSpPr>
          <p:cNvPr id="6" name="Прямоугольник 5"/>
          <p:cNvSpPr/>
          <p:nvPr/>
        </p:nvSpPr>
        <p:spPr>
          <a:xfrm>
            <a:off x="1000100" y="2428868"/>
            <a:ext cx="7072362" cy="1754326"/>
          </a:xfrm>
          <a:prstGeom prst="rect">
            <a:avLst/>
          </a:prstGeom>
        </p:spPr>
        <p:txBody>
          <a:bodyPr wrap="square">
            <a:spAutoFit/>
          </a:bodyPr>
          <a:lstStyle/>
          <a:p>
            <a:r>
              <a:rPr lang="en-GB" sz="2400" b="1" dirty="0" smtClean="0">
                <a:solidFill>
                  <a:schemeClr val="accent2">
                    <a:lumMod val="75000"/>
                  </a:schemeClr>
                </a:solidFill>
                <a:latin typeface="+mj-lt"/>
              </a:rPr>
              <a:t>4.</a:t>
            </a:r>
            <a:r>
              <a:rPr lang="en-GB" sz="2400" b="1" dirty="0" smtClean="0">
                <a:solidFill>
                  <a:schemeClr val="accent2">
                    <a:lumMod val="75000"/>
                  </a:schemeClr>
                </a:solidFill>
              </a:rPr>
              <a:t> </a:t>
            </a:r>
            <a:r>
              <a:rPr lang="en-GB" sz="2400" b="1" dirty="0" smtClean="0">
                <a:solidFill>
                  <a:schemeClr val="accent2">
                    <a:lumMod val="75000"/>
                  </a:schemeClr>
                </a:solidFill>
                <a:latin typeface="Constantia" pitchFamily="18" charset="0"/>
              </a:rPr>
              <a:t>Provide choice.</a:t>
            </a:r>
          </a:p>
          <a:p>
            <a:r>
              <a:rPr lang="en-GB" sz="2400" b="1" dirty="0" smtClean="0">
                <a:solidFill>
                  <a:schemeClr val="accent2">
                    <a:lumMod val="75000"/>
                  </a:schemeClr>
                </a:solidFill>
              </a:rPr>
              <a:t> </a:t>
            </a:r>
            <a:r>
              <a:rPr lang="en-GB" sz="2000" b="1" dirty="0" smtClean="0"/>
              <a:t>If people are involved in deciding what to do, they are usually more committed to it. Instead of saying ‘do this’, say ‘you can choose exercise 3, 5 or 9. Or if you’d like to do something else, ask me.’ </a:t>
            </a:r>
            <a:endParaRPr lang="ru-RU" sz="2000" b="1" dirty="0"/>
          </a:p>
        </p:txBody>
      </p:sp>
      <p:sp>
        <p:nvSpPr>
          <p:cNvPr id="7" name="Прямоугольник 6"/>
          <p:cNvSpPr/>
          <p:nvPr/>
        </p:nvSpPr>
        <p:spPr>
          <a:xfrm>
            <a:off x="1000100" y="4357694"/>
            <a:ext cx="7072362" cy="2431435"/>
          </a:xfrm>
          <a:prstGeom prst="rect">
            <a:avLst/>
          </a:prstGeom>
        </p:spPr>
        <p:txBody>
          <a:bodyPr wrap="square">
            <a:spAutoFit/>
          </a:bodyPr>
          <a:lstStyle/>
          <a:p>
            <a:r>
              <a:rPr lang="en-GB" sz="2400" b="1" dirty="0" smtClean="0">
                <a:solidFill>
                  <a:schemeClr val="accent2">
                    <a:lumMod val="75000"/>
                  </a:schemeClr>
                </a:solidFill>
              </a:rPr>
              <a:t>5. </a:t>
            </a:r>
            <a:r>
              <a:rPr lang="en-GB" sz="2400" b="1" dirty="0" smtClean="0">
                <a:solidFill>
                  <a:schemeClr val="accent2">
                    <a:lumMod val="75000"/>
                  </a:schemeClr>
                </a:solidFill>
                <a:latin typeface="Constantia" pitchFamily="18" charset="0"/>
              </a:rPr>
              <a:t>Involve students in classroom decision-making.</a:t>
            </a:r>
          </a:p>
          <a:p>
            <a:r>
              <a:rPr lang="en-GB" sz="2400" dirty="0" smtClean="0">
                <a:solidFill>
                  <a:schemeClr val="accent2">
                    <a:lumMod val="75000"/>
                  </a:schemeClr>
                </a:solidFill>
                <a:latin typeface="Constantia" pitchFamily="18" charset="0"/>
              </a:rPr>
              <a:t> </a:t>
            </a:r>
            <a:r>
              <a:rPr lang="en-GB" sz="2000" b="1" dirty="0" smtClean="0"/>
              <a:t>Many of the decisions that teachers make can often be shared with the students, without any risks to the course as whole. You might be able to share decisions about when homework is set, how long they will spend on a particular task, what they will do next lesson, and so on.  </a:t>
            </a:r>
            <a:endParaRPr lang="ru-RU" sz="2000" b="1" dirty="0"/>
          </a:p>
        </p:txBody>
      </p:sp>
      <p:pic>
        <p:nvPicPr>
          <p:cNvPr id="8" name="Picture 2" descr="C:\Documents and Settings\Admin\Рабочий стол\564160\564160\Врублевская\uchitel.gif"/>
          <p:cNvPicPr>
            <a:picLocks noChangeAspect="1" noChangeArrowheads="1" noCrop="1"/>
          </p:cNvPicPr>
          <p:nvPr/>
        </p:nvPicPr>
        <p:blipFill>
          <a:blip r:embed="rId4"/>
          <a:srcRect/>
          <a:stretch>
            <a:fillRect/>
          </a:stretch>
        </p:blipFill>
        <p:spPr bwMode="auto">
          <a:xfrm>
            <a:off x="6643702" y="1785926"/>
            <a:ext cx="1428760" cy="1071570"/>
          </a:xfrm>
          <a:prstGeom prst="rect">
            <a:avLst/>
          </a:prstGeom>
          <a:noFill/>
        </p:spPr>
      </p:pic>
    </p:spTree>
  </p:cSld>
  <p:clrMapOvr>
    <a:masterClrMapping/>
  </p:clrMapOvr>
  <p:transition>
    <p:pull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sp>
        <p:nvSpPr>
          <p:cNvPr id="8" name="TextBox 7"/>
          <p:cNvSpPr txBox="1"/>
          <p:nvPr/>
        </p:nvSpPr>
        <p:spPr>
          <a:xfrm>
            <a:off x="1357290" y="3571876"/>
            <a:ext cx="5000660" cy="369332"/>
          </a:xfrm>
          <a:prstGeom prst="rect">
            <a:avLst/>
          </a:prstGeom>
          <a:noFill/>
        </p:spPr>
        <p:txBody>
          <a:bodyPr wrap="square" rtlCol="0">
            <a:spAutoFit/>
          </a:bodyPr>
          <a:lstStyle/>
          <a:p>
            <a:endParaRPr lang="ru-RU" dirty="0"/>
          </a:p>
        </p:txBody>
      </p:sp>
      <p:pic>
        <p:nvPicPr>
          <p:cNvPr id="9" name="Picture 3" descr="E:\Мои рисунки\well36.gif"/>
          <p:cNvPicPr>
            <a:picLocks noChangeAspect="1" noChangeArrowheads="1" noCrop="1"/>
          </p:cNvPicPr>
          <p:nvPr/>
        </p:nvPicPr>
        <p:blipFill>
          <a:blip r:embed="rId4"/>
          <a:srcRect/>
          <a:stretch>
            <a:fillRect/>
          </a:stretch>
        </p:blipFill>
        <p:spPr bwMode="auto">
          <a:xfrm>
            <a:off x="1928794" y="214290"/>
            <a:ext cx="5214974" cy="1357322"/>
          </a:xfrm>
          <a:prstGeom prst="rect">
            <a:avLst/>
          </a:prstGeom>
          <a:noFill/>
        </p:spPr>
      </p:pic>
      <p:sp>
        <p:nvSpPr>
          <p:cNvPr id="10" name="TextBox 9"/>
          <p:cNvSpPr txBox="1"/>
          <p:nvPr/>
        </p:nvSpPr>
        <p:spPr>
          <a:xfrm>
            <a:off x="1142976" y="2071678"/>
            <a:ext cx="6786610" cy="3231654"/>
          </a:xfrm>
          <a:prstGeom prst="rect">
            <a:avLst/>
          </a:prstGeom>
          <a:noFill/>
        </p:spPr>
        <p:txBody>
          <a:bodyPr wrap="square" rtlCol="0">
            <a:spAutoFit/>
          </a:bodyPr>
          <a:lstStyle/>
          <a:p>
            <a:pPr algn="ctr"/>
            <a:r>
              <a:rPr lang="en-US" sz="2800" b="1" dirty="0" smtClean="0">
                <a:latin typeface="Constantia" pitchFamily="18" charset="0"/>
              </a:rPr>
              <a:t>Dear colleagues! </a:t>
            </a:r>
          </a:p>
          <a:p>
            <a:pPr algn="ctr"/>
            <a:endParaRPr lang="en-US" sz="2800" b="1" dirty="0" smtClean="0">
              <a:latin typeface="Constantia" pitchFamily="18" charset="0"/>
            </a:endParaRPr>
          </a:p>
          <a:p>
            <a:endParaRPr lang="en-US" sz="2400" b="1" dirty="0" smtClean="0">
              <a:latin typeface="Constantia" pitchFamily="18" charset="0"/>
            </a:endParaRPr>
          </a:p>
          <a:p>
            <a:r>
              <a:rPr lang="en-US" sz="2000" b="1" dirty="0" smtClean="0">
                <a:latin typeface="Constantia" pitchFamily="18" charset="0"/>
              </a:rPr>
              <a:t>To work through the presentation successfully you should pay special  attention  </a:t>
            </a:r>
            <a:r>
              <a:rPr lang="en-US" sz="2000" b="1" i="1" u="sng" dirty="0" smtClean="0">
                <a:latin typeface="Constantia" pitchFamily="18" charset="0"/>
              </a:rPr>
              <a:t>to underlined word combinations and statements</a:t>
            </a:r>
            <a:r>
              <a:rPr lang="en-US" sz="2000" b="1" dirty="0" smtClean="0">
                <a:latin typeface="Constantia" pitchFamily="18" charset="0"/>
              </a:rPr>
              <a:t>. These are </a:t>
            </a:r>
            <a:r>
              <a:rPr lang="en-US" sz="2000" b="1" i="1" u="sng" dirty="0" smtClean="0">
                <a:solidFill>
                  <a:srgbClr val="3333FF"/>
                </a:solidFill>
                <a:latin typeface="Constantia" pitchFamily="18" charset="0"/>
              </a:rPr>
              <a:t>hyper references</a:t>
            </a:r>
            <a:r>
              <a:rPr lang="en-US" sz="2000" b="1" dirty="0" smtClean="0">
                <a:latin typeface="Constantia" pitchFamily="18" charset="0"/>
              </a:rPr>
              <a:t>. To return to a proper slide click on the </a:t>
            </a:r>
          </a:p>
          <a:p>
            <a:endParaRPr lang="en-US" sz="2000" b="1" dirty="0" smtClean="0">
              <a:latin typeface="Constantia" pitchFamily="18" charset="0"/>
            </a:endParaRPr>
          </a:p>
          <a:p>
            <a:r>
              <a:rPr lang="en-US" sz="2000" b="1" dirty="0" err="1" smtClean="0">
                <a:latin typeface="Constantia" pitchFamily="18" charset="0"/>
              </a:rPr>
              <a:t>coloured</a:t>
            </a:r>
            <a:r>
              <a:rPr lang="en-US" sz="2000" b="1" dirty="0" smtClean="0">
                <a:latin typeface="Constantia" pitchFamily="18" charset="0"/>
              </a:rPr>
              <a:t> triangles on the right.</a:t>
            </a:r>
            <a:r>
              <a:rPr lang="en-US" sz="2400" b="1" dirty="0" smtClean="0">
                <a:latin typeface="Constantia" pitchFamily="18" charset="0"/>
              </a:rPr>
              <a:t> </a:t>
            </a:r>
            <a:endParaRPr lang="ru-RU" sz="2400" b="1" dirty="0">
              <a:latin typeface="Constantia" pitchFamily="18" charset="0"/>
            </a:endParaRPr>
          </a:p>
        </p:txBody>
      </p:sp>
      <p:pic>
        <p:nvPicPr>
          <p:cNvPr id="12" name="Picture 6" descr="z8_1"/>
          <p:cNvPicPr>
            <a:picLocks noChangeAspect="1" noChangeArrowheads="1"/>
          </p:cNvPicPr>
          <p:nvPr/>
        </p:nvPicPr>
        <p:blipFill>
          <a:blip r:embed="rId5"/>
          <a:srcRect/>
          <a:stretch>
            <a:fillRect/>
          </a:stretch>
        </p:blipFill>
        <p:spPr bwMode="auto">
          <a:xfrm>
            <a:off x="1142976" y="1857364"/>
            <a:ext cx="1368425" cy="1000132"/>
          </a:xfrm>
          <a:prstGeom prst="rect">
            <a:avLst/>
          </a:prstGeom>
          <a:noFill/>
        </p:spPr>
      </p:pic>
      <p:pic>
        <p:nvPicPr>
          <p:cNvPr id="13" name="Picture 2" descr="E:\Мои рисунки\backgrounds\Новая папка\arrw06_27c.gif"/>
          <p:cNvPicPr>
            <a:picLocks noChangeAspect="1" noChangeArrowheads="1"/>
          </p:cNvPicPr>
          <p:nvPr/>
        </p:nvPicPr>
        <p:blipFill>
          <a:blip r:embed="rId6"/>
          <a:srcRect/>
          <a:stretch>
            <a:fillRect/>
          </a:stretch>
        </p:blipFill>
        <p:spPr bwMode="auto">
          <a:xfrm>
            <a:off x="5000628" y="4857760"/>
            <a:ext cx="371476" cy="428628"/>
          </a:xfrm>
          <a:prstGeom prst="rect">
            <a:avLst/>
          </a:prstGeom>
          <a:noFill/>
        </p:spPr>
      </p:pic>
    </p:spTree>
  </p:cSld>
  <p:clrMapOvr>
    <a:masterClrMapping/>
  </p:clrMapOvr>
  <p:transition>
    <p:pull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928662" y="0"/>
            <a:ext cx="7143800" cy="6858000"/>
          </a:xfrm>
          <a:prstGeom prst="rect">
            <a:avLst/>
          </a:prstGeom>
          <a:noFill/>
        </p:spPr>
      </p:pic>
      <p:sp>
        <p:nvSpPr>
          <p:cNvPr id="5" name="Прямоугольник 4"/>
          <p:cNvSpPr/>
          <p:nvPr/>
        </p:nvSpPr>
        <p:spPr>
          <a:xfrm>
            <a:off x="1071538" y="214290"/>
            <a:ext cx="7072362" cy="2062103"/>
          </a:xfrm>
          <a:prstGeom prst="rect">
            <a:avLst/>
          </a:prstGeom>
        </p:spPr>
        <p:txBody>
          <a:bodyPr wrap="square">
            <a:spAutoFit/>
          </a:bodyPr>
          <a:lstStyle/>
          <a:p>
            <a:r>
              <a:rPr lang="en-GB" sz="2400" b="1" dirty="0" smtClean="0">
                <a:solidFill>
                  <a:schemeClr val="accent2">
                    <a:lumMod val="75000"/>
                  </a:schemeClr>
                </a:solidFill>
              </a:rPr>
              <a:t>6. </a:t>
            </a:r>
            <a:r>
              <a:rPr lang="en-GB" sz="2400" b="1" dirty="0" smtClean="0">
                <a:solidFill>
                  <a:schemeClr val="accent2">
                    <a:lumMod val="75000"/>
                  </a:schemeClr>
                </a:solidFill>
                <a:latin typeface="Constantia" pitchFamily="18" charset="0"/>
              </a:rPr>
              <a:t>Find out what students think.</a:t>
            </a:r>
          </a:p>
          <a:p>
            <a:r>
              <a:rPr lang="en-GB" sz="2400" dirty="0" smtClean="0">
                <a:solidFill>
                  <a:schemeClr val="accent2">
                    <a:lumMod val="75000"/>
                  </a:schemeClr>
                </a:solidFill>
              </a:rPr>
              <a:t> </a:t>
            </a:r>
            <a:r>
              <a:rPr lang="en-GB" sz="2000" b="1" dirty="0" smtClean="0"/>
              <a:t>Find out if students think they need more practice, if they have suggestions of their own, if they find things easy or difficult, boring or interesting. You could place a ‘suggestion box’ in your class, or write an open-ended letter that students could complete with their ideas, or devise short questionnaires. </a:t>
            </a:r>
            <a:endParaRPr lang="ru-RU" sz="2000" b="1" dirty="0"/>
          </a:p>
        </p:txBody>
      </p:sp>
      <p:sp>
        <p:nvSpPr>
          <p:cNvPr id="6" name="Прямоугольник 5"/>
          <p:cNvSpPr/>
          <p:nvPr/>
        </p:nvSpPr>
        <p:spPr>
          <a:xfrm>
            <a:off x="1000100" y="4429132"/>
            <a:ext cx="7000924" cy="2123658"/>
          </a:xfrm>
          <a:prstGeom prst="rect">
            <a:avLst/>
          </a:prstGeom>
        </p:spPr>
        <p:txBody>
          <a:bodyPr wrap="square">
            <a:spAutoFit/>
          </a:bodyPr>
          <a:lstStyle/>
          <a:p>
            <a:r>
              <a:rPr lang="en-GB" sz="2400" b="1" dirty="0" smtClean="0">
                <a:solidFill>
                  <a:schemeClr val="accent2">
                    <a:lumMod val="75000"/>
                  </a:schemeClr>
                </a:solidFill>
              </a:rPr>
              <a:t>7. </a:t>
            </a:r>
            <a:r>
              <a:rPr lang="en-GB" sz="2400" b="1" dirty="0" smtClean="0">
                <a:solidFill>
                  <a:schemeClr val="accent2">
                    <a:lumMod val="75000"/>
                  </a:schemeClr>
                </a:solidFill>
                <a:latin typeface="Constantia" pitchFamily="18" charset="0"/>
              </a:rPr>
              <a:t>Think about how you give feedback and what you give feedback on.</a:t>
            </a:r>
          </a:p>
          <a:p>
            <a:r>
              <a:rPr lang="en-GB" sz="2400" dirty="0" smtClean="0">
                <a:solidFill>
                  <a:schemeClr val="accent2">
                    <a:lumMod val="75000"/>
                  </a:schemeClr>
                </a:solidFill>
              </a:rPr>
              <a:t> </a:t>
            </a:r>
            <a:r>
              <a:rPr lang="en-GB" sz="2000" b="1" dirty="0" smtClean="0"/>
              <a:t>If you can identify students who are beginning to sink, try to identify aspects that you can praise and encourage. Instead of just giving a low mark, explain to the students, in concrete terms, what they could do to improve it next time.</a:t>
            </a:r>
            <a:endParaRPr lang="ru-RU" sz="2000" b="1" dirty="0"/>
          </a:p>
        </p:txBody>
      </p:sp>
      <p:pic>
        <p:nvPicPr>
          <p:cNvPr id="9" name="Picture 2" descr="E:\Мои рисунки\faow_08-23-99.gif"/>
          <p:cNvPicPr>
            <a:picLocks noChangeAspect="1" noChangeArrowheads="1" noCrop="1"/>
          </p:cNvPicPr>
          <p:nvPr/>
        </p:nvPicPr>
        <p:blipFill>
          <a:blip r:embed="rId4"/>
          <a:srcRect/>
          <a:stretch>
            <a:fillRect/>
          </a:stretch>
        </p:blipFill>
        <p:spPr bwMode="auto">
          <a:xfrm>
            <a:off x="2928926" y="2428868"/>
            <a:ext cx="2857520" cy="2000264"/>
          </a:xfrm>
          <a:prstGeom prst="rect">
            <a:avLst/>
          </a:prstGeom>
          <a:ln>
            <a:noFill/>
          </a:ln>
          <a:effectLst>
            <a:softEdge rad="112500"/>
          </a:effectLst>
        </p:spPr>
      </p:pic>
    </p:spTree>
  </p:cSld>
  <p:clrMapOvr>
    <a:masterClrMapping/>
  </p:clrMapOvr>
  <p:transition>
    <p:pull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pic>
        <p:nvPicPr>
          <p:cNvPr id="1026" name="Picture 2" descr="motiva2"/>
          <p:cNvPicPr>
            <a:picLocks noChangeAspect="1" noChangeArrowheads="1"/>
          </p:cNvPicPr>
          <p:nvPr/>
        </p:nvPicPr>
        <p:blipFill>
          <a:blip r:embed="rId4"/>
          <a:srcRect/>
          <a:stretch>
            <a:fillRect/>
          </a:stretch>
        </p:blipFill>
        <p:spPr bwMode="auto">
          <a:xfrm rot="938261">
            <a:off x="4797633" y="2470642"/>
            <a:ext cx="2933700" cy="366712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8" name="Прямоугольник 7"/>
          <p:cNvSpPr/>
          <p:nvPr/>
        </p:nvSpPr>
        <p:spPr>
          <a:xfrm>
            <a:off x="1142976" y="428604"/>
            <a:ext cx="3643338" cy="5693866"/>
          </a:xfrm>
          <a:prstGeom prst="rect">
            <a:avLst/>
          </a:prstGeom>
        </p:spPr>
        <p:txBody>
          <a:bodyPr wrap="square">
            <a:spAutoFit/>
          </a:bodyPr>
          <a:lstStyle/>
          <a:p>
            <a:r>
              <a:rPr lang="en-GB" sz="2800" b="1" dirty="0" smtClean="0">
                <a:solidFill>
                  <a:schemeClr val="accent2">
                    <a:lumMod val="75000"/>
                  </a:schemeClr>
                </a:solidFill>
              </a:rPr>
              <a:t>8. </a:t>
            </a:r>
            <a:r>
              <a:rPr lang="en-GB" sz="2800" b="1" dirty="0" smtClean="0">
                <a:solidFill>
                  <a:schemeClr val="accent2">
                    <a:lumMod val="75000"/>
                  </a:schemeClr>
                </a:solidFill>
                <a:latin typeface="Constantia" pitchFamily="18" charset="0"/>
              </a:rPr>
              <a:t>Communicate a sense of optimism in learning.</a:t>
            </a:r>
          </a:p>
          <a:p>
            <a:r>
              <a:rPr lang="en-GB" sz="2800" b="1" dirty="0" smtClean="0">
                <a:solidFill>
                  <a:schemeClr val="accent2">
                    <a:lumMod val="75000"/>
                  </a:schemeClr>
                </a:solidFill>
                <a:latin typeface="Constantia" pitchFamily="18" charset="0"/>
              </a:rPr>
              <a:t> </a:t>
            </a:r>
            <a:r>
              <a:rPr lang="en-GB" sz="2800" b="1" dirty="0" smtClean="0"/>
              <a:t>Communicate a belief that </a:t>
            </a:r>
            <a:r>
              <a:rPr lang="en-GB" sz="2800" b="1" i="1" dirty="0" smtClean="0"/>
              <a:t>everyone </a:t>
            </a:r>
            <a:r>
              <a:rPr lang="en-GB" sz="2800" b="1" dirty="0" smtClean="0"/>
              <a:t>can learn. Encourage students to try, to take risks without fear of losing marks or feeling stupid. Show them how much they </a:t>
            </a:r>
            <a:r>
              <a:rPr lang="en-GB" sz="2800" b="1" i="1" dirty="0" smtClean="0"/>
              <a:t>have </a:t>
            </a:r>
            <a:r>
              <a:rPr lang="en-GB" sz="2800" b="1" dirty="0" smtClean="0"/>
              <a:t>learned. Offer help as they ask for it.   </a:t>
            </a:r>
            <a:endParaRPr lang="ru-RU" sz="2800" b="1" dirty="0"/>
          </a:p>
        </p:txBody>
      </p:sp>
      <p:pic>
        <p:nvPicPr>
          <p:cNvPr id="4098" name="Picture 2" descr="E:\Мои рисунки\backgrounds\Новая папка\arrw06_27c.gif">
            <a:hlinkClick r:id="rId5" action="ppaction://hlinksldjump"/>
          </p:cNvPr>
          <p:cNvPicPr>
            <a:picLocks noChangeAspect="1" noChangeArrowheads="1"/>
          </p:cNvPicPr>
          <p:nvPr/>
        </p:nvPicPr>
        <p:blipFill>
          <a:blip r:embed="rId6"/>
          <a:srcRect/>
          <a:stretch>
            <a:fillRect/>
          </a:stretch>
        </p:blipFill>
        <p:spPr bwMode="auto">
          <a:xfrm>
            <a:off x="8358214" y="6072206"/>
            <a:ext cx="400052" cy="533403"/>
          </a:xfrm>
          <a:prstGeom prst="rect">
            <a:avLst/>
          </a:prstGeom>
          <a:noFill/>
        </p:spPr>
      </p:pic>
    </p:spTree>
  </p:cSld>
  <p:clrMapOvr>
    <a:masterClrMapping/>
  </p:clrMapOvr>
  <p:transition>
    <p:pull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sp>
        <p:nvSpPr>
          <p:cNvPr id="5" name="TextBox 4"/>
          <p:cNvSpPr txBox="1"/>
          <p:nvPr/>
        </p:nvSpPr>
        <p:spPr>
          <a:xfrm>
            <a:off x="1071538" y="285728"/>
            <a:ext cx="6929486" cy="1384995"/>
          </a:xfrm>
          <a:prstGeom prst="rect">
            <a:avLst/>
          </a:prstGeom>
          <a:noFill/>
        </p:spPr>
        <p:txBody>
          <a:bodyPr wrap="square" rtlCol="0">
            <a:spAutoFit/>
          </a:bodyPr>
          <a:lstStyle/>
          <a:p>
            <a:r>
              <a:rPr 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nstantia" pitchFamily="18" charset="0"/>
              </a:rPr>
              <a:t>The proper teaching methodology </a:t>
            </a:r>
            <a:r>
              <a:rPr lang="ru-RU"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nstantia" pitchFamily="18" charset="0"/>
              </a:rPr>
              <a:t>СА</a:t>
            </a:r>
            <a:r>
              <a:rPr 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nstantia" pitchFamily="18" charset="0"/>
              </a:rPr>
              <a:t>n increase students’ motivation</a:t>
            </a:r>
            <a:endPar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nstantia" pitchFamily="18" charset="0"/>
            </a:endParaRPr>
          </a:p>
        </p:txBody>
      </p:sp>
      <p:sp>
        <p:nvSpPr>
          <p:cNvPr id="6" name="TextBox 5"/>
          <p:cNvSpPr txBox="1"/>
          <p:nvPr/>
        </p:nvSpPr>
        <p:spPr>
          <a:xfrm>
            <a:off x="1357290" y="1714488"/>
            <a:ext cx="6072230" cy="461665"/>
          </a:xfrm>
          <a:prstGeom prst="rect">
            <a:avLst/>
          </a:prstGeom>
          <a:noFill/>
        </p:spPr>
        <p:txBody>
          <a:bodyPr wrap="square" rtlCol="0">
            <a:spAutoFit/>
          </a:bodyPr>
          <a:lstStyle/>
          <a:p>
            <a:r>
              <a:rPr lang="en-US" sz="2400" b="1" dirty="0" smtClean="0">
                <a:solidFill>
                  <a:srgbClr val="FF0000"/>
                </a:solidFill>
                <a:latin typeface="Constantia" pitchFamily="18" charset="0"/>
              </a:rPr>
              <a:t>The Communicative Language Teaching</a:t>
            </a:r>
            <a:endParaRPr lang="ru-RU" sz="2400" b="1" dirty="0">
              <a:solidFill>
                <a:srgbClr val="FF0000"/>
              </a:solidFill>
              <a:latin typeface="Constantia" pitchFamily="18" charset="0"/>
            </a:endParaRPr>
          </a:p>
        </p:txBody>
      </p:sp>
      <p:sp>
        <p:nvSpPr>
          <p:cNvPr id="7" name="TextBox 6"/>
          <p:cNvSpPr txBox="1"/>
          <p:nvPr/>
        </p:nvSpPr>
        <p:spPr>
          <a:xfrm>
            <a:off x="1142976" y="2357430"/>
            <a:ext cx="7000924" cy="1015663"/>
          </a:xfrm>
          <a:prstGeom prst="rect">
            <a:avLst/>
          </a:prstGeom>
          <a:noFill/>
        </p:spPr>
        <p:txBody>
          <a:bodyPr wrap="square" rtlCol="0">
            <a:spAutoFit/>
          </a:bodyPr>
          <a:lstStyle/>
          <a:p>
            <a:r>
              <a:rPr lang="en-US" sz="2000" dirty="0" smtClean="0">
                <a:latin typeface="Arial Rounded MT Bold" pitchFamily="34" charset="0"/>
              </a:rPr>
              <a:t>Students’ initiative and creativity are brought about as they are deeply involved in a variety of interesting and challenging learning activities:</a:t>
            </a:r>
            <a:endParaRPr lang="ru-RU" sz="2000" dirty="0"/>
          </a:p>
        </p:txBody>
      </p:sp>
      <p:sp>
        <p:nvSpPr>
          <p:cNvPr id="8" name="Прямоугольник 7"/>
          <p:cNvSpPr/>
          <p:nvPr/>
        </p:nvSpPr>
        <p:spPr>
          <a:xfrm>
            <a:off x="1285852" y="3857628"/>
            <a:ext cx="1571636" cy="9144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400" b="1" dirty="0" smtClean="0"/>
              <a:t>listening</a:t>
            </a:r>
            <a:endParaRPr lang="ru-RU" sz="2400" b="1" dirty="0"/>
          </a:p>
        </p:txBody>
      </p:sp>
      <p:sp>
        <p:nvSpPr>
          <p:cNvPr id="9" name="Прямоугольник 8"/>
          <p:cNvSpPr/>
          <p:nvPr/>
        </p:nvSpPr>
        <p:spPr>
          <a:xfrm>
            <a:off x="2071670" y="5357826"/>
            <a:ext cx="1571636" cy="9144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400" b="1" dirty="0" smtClean="0"/>
              <a:t>speaking</a:t>
            </a:r>
            <a:endParaRPr lang="ru-RU" sz="2400" b="1" dirty="0"/>
          </a:p>
        </p:txBody>
      </p:sp>
      <p:sp>
        <p:nvSpPr>
          <p:cNvPr id="10" name="Прямоугольник 9"/>
          <p:cNvSpPr/>
          <p:nvPr/>
        </p:nvSpPr>
        <p:spPr>
          <a:xfrm>
            <a:off x="5929322" y="3857628"/>
            <a:ext cx="1571636" cy="9144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400" b="1" dirty="0" smtClean="0"/>
              <a:t>reading</a:t>
            </a:r>
            <a:endParaRPr lang="ru-RU" sz="2400" b="1" dirty="0"/>
          </a:p>
        </p:txBody>
      </p:sp>
      <p:sp>
        <p:nvSpPr>
          <p:cNvPr id="11" name="Прямоугольник 10"/>
          <p:cNvSpPr/>
          <p:nvPr/>
        </p:nvSpPr>
        <p:spPr>
          <a:xfrm>
            <a:off x="5286380" y="5357826"/>
            <a:ext cx="1571636" cy="9144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r>
              <a:rPr lang="en-US" sz="2400" b="1" dirty="0" smtClean="0"/>
              <a:t>thinking</a:t>
            </a:r>
            <a:endParaRPr lang="ru-RU" sz="2400" b="1" dirty="0"/>
          </a:p>
        </p:txBody>
      </p:sp>
      <p:sp>
        <p:nvSpPr>
          <p:cNvPr id="12" name="Прямоугольник 11"/>
          <p:cNvSpPr/>
          <p:nvPr/>
        </p:nvSpPr>
        <p:spPr>
          <a:xfrm>
            <a:off x="3643306" y="3857628"/>
            <a:ext cx="1571636" cy="9144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400" b="1" dirty="0" smtClean="0"/>
              <a:t>writing</a:t>
            </a:r>
            <a:endParaRPr lang="ru-RU" sz="2400" b="1" dirty="0"/>
          </a:p>
        </p:txBody>
      </p:sp>
      <p:pic>
        <p:nvPicPr>
          <p:cNvPr id="17" name="Picture 10" descr="E:\Мои рисунки\3.gif"/>
          <p:cNvPicPr>
            <a:picLocks noChangeAspect="1" noChangeArrowheads="1" noCrop="1"/>
          </p:cNvPicPr>
          <p:nvPr/>
        </p:nvPicPr>
        <p:blipFill>
          <a:blip r:embed="rId4"/>
          <a:srcRect/>
          <a:stretch>
            <a:fillRect/>
          </a:stretch>
        </p:blipFill>
        <p:spPr bwMode="auto">
          <a:xfrm>
            <a:off x="1214414" y="3571876"/>
            <a:ext cx="4071966" cy="1428760"/>
          </a:xfrm>
          <a:prstGeom prst="rect">
            <a:avLst/>
          </a:prstGeom>
          <a:ln>
            <a:noFill/>
          </a:ln>
          <a:effectLst>
            <a:softEdge rad="112500"/>
          </a:effectLst>
        </p:spPr>
      </p:pic>
      <p:pic>
        <p:nvPicPr>
          <p:cNvPr id="19" name="Picture 10" descr="baby01"/>
          <p:cNvPicPr>
            <a:picLocks noChangeAspect="1" noChangeArrowheads="1" noCrop="1"/>
          </p:cNvPicPr>
          <p:nvPr/>
        </p:nvPicPr>
        <p:blipFill>
          <a:blip r:embed="rId5"/>
          <a:srcRect/>
          <a:stretch>
            <a:fillRect/>
          </a:stretch>
        </p:blipFill>
        <p:spPr bwMode="auto">
          <a:xfrm>
            <a:off x="5715008" y="3357562"/>
            <a:ext cx="1785950" cy="1662113"/>
          </a:xfrm>
          <a:prstGeom prst="rect">
            <a:avLst/>
          </a:prstGeom>
          <a:noFill/>
          <a:ln w="9525">
            <a:noFill/>
            <a:miter lim="800000"/>
            <a:headEnd/>
            <a:tailEnd/>
          </a:ln>
        </p:spPr>
      </p:pic>
      <p:pic>
        <p:nvPicPr>
          <p:cNvPr id="20" name="Picture 14" descr="baby14_1"/>
          <p:cNvPicPr>
            <a:picLocks noChangeAspect="1" noChangeArrowheads="1" noCrop="1"/>
          </p:cNvPicPr>
          <p:nvPr/>
        </p:nvPicPr>
        <p:blipFill>
          <a:blip r:embed="rId6"/>
          <a:srcRect/>
          <a:stretch>
            <a:fillRect/>
          </a:stretch>
        </p:blipFill>
        <p:spPr bwMode="auto">
          <a:xfrm>
            <a:off x="1785918" y="4786322"/>
            <a:ext cx="2071702" cy="1857388"/>
          </a:xfrm>
          <a:prstGeom prst="rect">
            <a:avLst/>
          </a:prstGeom>
          <a:noFill/>
          <a:ln w="9525">
            <a:noFill/>
            <a:miter lim="800000"/>
            <a:headEnd/>
            <a:tailEnd/>
          </a:ln>
        </p:spPr>
      </p:pic>
      <p:pic>
        <p:nvPicPr>
          <p:cNvPr id="22" name="Picture 6" descr="chel5"/>
          <p:cNvPicPr>
            <a:picLocks noChangeAspect="1" noChangeArrowheads="1" noCrop="1"/>
          </p:cNvPicPr>
          <p:nvPr/>
        </p:nvPicPr>
        <p:blipFill>
          <a:blip r:embed="rId7"/>
          <a:srcRect/>
          <a:stretch>
            <a:fillRect/>
          </a:stretch>
        </p:blipFill>
        <p:spPr bwMode="auto">
          <a:xfrm>
            <a:off x="5357818" y="4929198"/>
            <a:ext cx="1357322" cy="1785950"/>
          </a:xfrm>
          <a:prstGeom prst="rect">
            <a:avLst/>
          </a:prstGeom>
          <a:noFill/>
        </p:spPr>
      </p:pic>
      <p:pic>
        <p:nvPicPr>
          <p:cNvPr id="4098" name="Picture 2" descr="E:\Мои рисунки\backgrounds\Новая папка\arrw06_21c.gif">
            <a:hlinkClick r:id="rId8" action="ppaction://hlinksldjump"/>
          </p:cNvPr>
          <p:cNvPicPr>
            <a:picLocks noChangeAspect="1" noChangeArrowheads="1"/>
          </p:cNvPicPr>
          <p:nvPr/>
        </p:nvPicPr>
        <p:blipFill>
          <a:blip r:embed="rId9"/>
          <a:srcRect/>
          <a:stretch>
            <a:fillRect/>
          </a:stretch>
        </p:blipFill>
        <p:spPr bwMode="auto">
          <a:xfrm>
            <a:off x="7500958" y="6072206"/>
            <a:ext cx="442914" cy="590552"/>
          </a:xfrm>
          <a:prstGeom prst="rect">
            <a:avLst/>
          </a:prstGeom>
          <a:noFill/>
        </p:spPr>
      </p:pic>
      <p:sp>
        <p:nvSpPr>
          <p:cNvPr id="18" name="TextBox 17"/>
          <p:cNvSpPr txBox="1"/>
          <p:nvPr/>
        </p:nvSpPr>
        <p:spPr>
          <a:xfrm>
            <a:off x="1071538" y="3429000"/>
            <a:ext cx="1285884" cy="369332"/>
          </a:xfrm>
          <a:prstGeom prst="rect">
            <a:avLst/>
          </a:prstGeom>
          <a:noFill/>
        </p:spPr>
        <p:txBody>
          <a:bodyPr wrap="square" rtlCol="0">
            <a:spAutoFit/>
          </a:bodyPr>
          <a:lstStyle/>
          <a:p>
            <a:r>
              <a:rPr lang="en-US" b="1" dirty="0" smtClean="0">
                <a:solidFill>
                  <a:srgbClr val="C00000"/>
                </a:solidFill>
              </a:rPr>
              <a:t>Click here !</a:t>
            </a:r>
            <a:endParaRPr lang="ru-RU" b="1" dirty="0">
              <a:solidFill>
                <a:srgbClr val="C00000"/>
              </a:solidFill>
            </a:endParaRPr>
          </a:p>
        </p:txBody>
      </p:sp>
    </p:spTree>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hidden"/>
                                      </p:to>
                                    </p:set>
                                  </p:childTnLst>
                                </p:cTn>
                              </p:par>
                            </p:childTnLst>
                          </p:cTn>
                        </p:par>
                        <p:par>
                          <p:cTn id="11" fill="hold">
                            <p:stCondLst>
                              <p:cond delay="0"/>
                            </p:stCondLst>
                            <p:childTnLst>
                              <p:par>
                                <p:cTn id="12" presetID="10" presetClass="entr" presetSubtype="0"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par>
                          <p:cTn id="19" fill="hold">
                            <p:stCondLst>
                              <p:cond delay="0"/>
                            </p:stCondLst>
                            <p:childTnLst>
                              <p:par>
                                <p:cTn id="20" presetID="10" presetClass="entr" presetSubtype="0"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hidden"/>
                                      </p:to>
                                    </p:set>
                                  </p:childTnLst>
                                </p:cTn>
                              </p:par>
                            </p:childTnLst>
                          </p:cTn>
                        </p:par>
                        <p:par>
                          <p:cTn id="27" fill="hold">
                            <p:stCondLst>
                              <p:cond delay="0"/>
                            </p:stCondLst>
                            <p:childTnLst>
                              <p:par>
                                <p:cTn id="28" presetID="10"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hidden"/>
                                      </p:to>
                                    </p:set>
                                  </p:childTnLst>
                                </p:cTn>
                              </p:par>
                            </p:childTnLst>
                          </p:cTn>
                        </p:par>
                        <p:par>
                          <p:cTn id="35" fill="hold">
                            <p:stCondLst>
                              <p:cond delay="0"/>
                            </p:stCondLst>
                            <p:childTnLst>
                              <p:par>
                                <p:cTn id="36" presetID="10" presetClass="entr" presetSubtype="0"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71538" y="0"/>
            <a:ext cx="7143800" cy="6858000"/>
          </a:xfrm>
          <a:prstGeom prst="rect">
            <a:avLst/>
          </a:prstGeom>
          <a:noFill/>
        </p:spPr>
      </p:pic>
      <p:sp>
        <p:nvSpPr>
          <p:cNvPr id="6" name="TextBox 5"/>
          <p:cNvSpPr txBox="1"/>
          <p:nvPr/>
        </p:nvSpPr>
        <p:spPr>
          <a:xfrm>
            <a:off x="2000232" y="285728"/>
            <a:ext cx="5572164" cy="646331"/>
          </a:xfrm>
          <a:prstGeom prst="rect">
            <a:avLst/>
          </a:prstGeom>
          <a:noFill/>
        </p:spPr>
        <p:txBody>
          <a:bodyPr wrap="square" rtlCol="0">
            <a:prstTxWarp prst="textPlain">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nstantia" pitchFamily="18" charset="0"/>
              </a:rPr>
              <a:t>Primary students</a:t>
            </a:r>
            <a:endParaRPr lang="ru-RU"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nstantia" pitchFamily="18" charset="0"/>
            </a:endParaRPr>
          </a:p>
        </p:txBody>
      </p:sp>
      <p:sp>
        <p:nvSpPr>
          <p:cNvPr id="16" name="Блок-схема: перфолента 15"/>
          <p:cNvSpPr/>
          <p:nvPr/>
        </p:nvSpPr>
        <p:spPr>
          <a:xfrm>
            <a:off x="1142976" y="1285860"/>
            <a:ext cx="2357454" cy="1161862"/>
          </a:xfrm>
          <a:prstGeom prst="flowChartPunchedTape">
            <a:avLst/>
          </a:prstGeom>
        </p:spPr>
        <p:style>
          <a:lnRef idx="0">
            <a:schemeClr val="accent4"/>
          </a:lnRef>
          <a:fillRef idx="3">
            <a:schemeClr val="accent4"/>
          </a:fillRef>
          <a:effectRef idx="3">
            <a:schemeClr val="accent4"/>
          </a:effectRef>
          <a:fontRef idx="minor">
            <a:schemeClr val="lt1"/>
          </a:fontRef>
        </p:style>
        <p:txBody>
          <a:bodyPr rtlCol="0" anchor="ctr"/>
          <a:lstStyle/>
          <a:p>
            <a:r>
              <a:rPr lang="en-US" sz="2400" b="1" dirty="0" smtClean="0">
                <a:solidFill>
                  <a:srgbClr val="990099"/>
                </a:solidFill>
                <a:latin typeface="Constantia" pitchFamily="18" charset="0"/>
                <a:hlinkClick r:id="rId4" action="ppaction://hlinkfile"/>
              </a:rPr>
              <a:t>Interesting</a:t>
            </a:r>
            <a:r>
              <a:rPr lang="ru-RU" sz="2400" b="1" dirty="0" smtClean="0">
                <a:solidFill>
                  <a:schemeClr val="accent4">
                    <a:lumMod val="20000"/>
                    <a:lumOff val="80000"/>
                  </a:schemeClr>
                </a:solidFill>
                <a:latin typeface="Constantia" pitchFamily="18" charset="0"/>
              </a:rPr>
              <a:t> </a:t>
            </a:r>
            <a:r>
              <a:rPr lang="ru-RU" sz="2000" b="1" dirty="0" smtClean="0">
                <a:solidFill>
                  <a:srgbClr val="990099"/>
                </a:solidFill>
                <a:latin typeface="+mj-lt"/>
              </a:rPr>
              <a:t>(1)</a:t>
            </a:r>
            <a:r>
              <a:rPr lang="en-US" sz="2000" b="1" dirty="0" smtClean="0">
                <a:solidFill>
                  <a:srgbClr val="990099"/>
                </a:solidFill>
                <a:latin typeface="+mj-lt"/>
              </a:rPr>
              <a:t> </a:t>
            </a:r>
            <a:r>
              <a:rPr lang="en-US" sz="2400" b="1" dirty="0" smtClean="0">
                <a:solidFill>
                  <a:schemeClr val="accent4">
                    <a:lumMod val="20000"/>
                    <a:lumOff val="80000"/>
                  </a:schemeClr>
                </a:solidFill>
                <a:latin typeface="Constantia" pitchFamily="18" charset="0"/>
                <a:hlinkClick r:id="rId5" action="ppaction://hlinkfile"/>
              </a:rPr>
              <a:t>tasks</a:t>
            </a:r>
            <a:r>
              <a:rPr lang="ru-RU" sz="2400" b="1" dirty="0" smtClean="0">
                <a:solidFill>
                  <a:schemeClr val="accent4">
                    <a:lumMod val="20000"/>
                    <a:lumOff val="80000"/>
                  </a:schemeClr>
                </a:solidFill>
                <a:latin typeface="Constantia" pitchFamily="18" charset="0"/>
              </a:rPr>
              <a:t> </a:t>
            </a:r>
            <a:r>
              <a:rPr lang="ru-RU" sz="2000" b="1" dirty="0" smtClean="0">
                <a:solidFill>
                  <a:srgbClr val="990099"/>
                </a:solidFill>
                <a:latin typeface="+mj-lt"/>
              </a:rPr>
              <a:t>(2)             (3)</a:t>
            </a:r>
            <a:endParaRPr lang="ru-RU" sz="2000" b="1" dirty="0">
              <a:solidFill>
                <a:srgbClr val="990099"/>
              </a:solidFill>
              <a:latin typeface="+mj-lt"/>
            </a:endParaRPr>
          </a:p>
        </p:txBody>
      </p:sp>
      <p:sp>
        <p:nvSpPr>
          <p:cNvPr id="17" name="Блок-схема: перфолента 16"/>
          <p:cNvSpPr/>
          <p:nvPr/>
        </p:nvSpPr>
        <p:spPr>
          <a:xfrm>
            <a:off x="3500430" y="3000372"/>
            <a:ext cx="2357454" cy="1161862"/>
          </a:xfrm>
          <a:prstGeom prst="flowChartPunchedTap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400" b="1" dirty="0" smtClean="0">
                <a:solidFill>
                  <a:schemeClr val="accent4">
                    <a:lumMod val="20000"/>
                    <a:lumOff val="80000"/>
                  </a:schemeClr>
                </a:solidFill>
                <a:latin typeface="Constantia" pitchFamily="18" charset="0"/>
                <a:hlinkClick r:id="rId6" action="ppaction://hlinkfile"/>
              </a:rPr>
              <a:t>Crosswords </a:t>
            </a:r>
            <a:endParaRPr lang="ru-RU" sz="2400" b="1" dirty="0">
              <a:solidFill>
                <a:schemeClr val="accent4">
                  <a:lumMod val="20000"/>
                  <a:lumOff val="80000"/>
                </a:schemeClr>
              </a:solidFill>
              <a:latin typeface="Constantia" pitchFamily="18" charset="0"/>
            </a:endParaRPr>
          </a:p>
        </p:txBody>
      </p:sp>
      <p:sp>
        <p:nvSpPr>
          <p:cNvPr id="18" name="Блок-схема: перфолента 17"/>
          <p:cNvSpPr/>
          <p:nvPr/>
        </p:nvSpPr>
        <p:spPr>
          <a:xfrm>
            <a:off x="1071538" y="4786322"/>
            <a:ext cx="2357454" cy="1161862"/>
          </a:xfrm>
          <a:prstGeom prst="flowChartPunchedTap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400" b="1" dirty="0" smtClean="0">
                <a:solidFill>
                  <a:schemeClr val="accent4">
                    <a:lumMod val="20000"/>
                    <a:lumOff val="80000"/>
                  </a:schemeClr>
                </a:solidFill>
                <a:latin typeface="Constantia" pitchFamily="18" charset="0"/>
                <a:hlinkClick r:id="rId7" action="ppaction://hlinkfile"/>
              </a:rPr>
              <a:t>Flashcards </a:t>
            </a:r>
            <a:endParaRPr lang="ru-RU" sz="2400" b="1" dirty="0">
              <a:solidFill>
                <a:schemeClr val="accent4">
                  <a:lumMod val="20000"/>
                  <a:lumOff val="80000"/>
                </a:schemeClr>
              </a:solidFill>
              <a:latin typeface="Constantia" pitchFamily="18" charset="0"/>
            </a:endParaRPr>
          </a:p>
        </p:txBody>
      </p:sp>
      <p:sp>
        <p:nvSpPr>
          <p:cNvPr id="19" name="Блок-схема: перфолента 18"/>
          <p:cNvSpPr/>
          <p:nvPr/>
        </p:nvSpPr>
        <p:spPr>
          <a:xfrm>
            <a:off x="5786446" y="4857760"/>
            <a:ext cx="2357454" cy="1161862"/>
          </a:xfrm>
          <a:prstGeom prst="flowChartPunchedTap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400" b="1" dirty="0" smtClean="0">
                <a:solidFill>
                  <a:schemeClr val="accent4">
                    <a:lumMod val="20000"/>
                    <a:lumOff val="80000"/>
                  </a:schemeClr>
                </a:solidFill>
                <a:latin typeface="Constantia" pitchFamily="18" charset="0"/>
                <a:hlinkClick r:id="rId8" action="ppaction://hlinkfile"/>
              </a:rPr>
              <a:t>Crafts </a:t>
            </a:r>
            <a:endParaRPr lang="ru-RU" sz="2400" b="1" dirty="0">
              <a:solidFill>
                <a:schemeClr val="accent4">
                  <a:lumMod val="20000"/>
                  <a:lumOff val="80000"/>
                </a:schemeClr>
              </a:solidFill>
              <a:latin typeface="Constantia" pitchFamily="18" charset="0"/>
            </a:endParaRPr>
          </a:p>
        </p:txBody>
      </p:sp>
      <p:sp>
        <p:nvSpPr>
          <p:cNvPr id="20" name="Блок-схема: перфолента 19"/>
          <p:cNvSpPr/>
          <p:nvPr/>
        </p:nvSpPr>
        <p:spPr>
          <a:xfrm>
            <a:off x="5572132" y="1357298"/>
            <a:ext cx="2357454" cy="1285884"/>
          </a:xfrm>
          <a:prstGeom prst="flowChartPunchedTap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2000" b="1" dirty="0" smtClean="0">
                <a:solidFill>
                  <a:srgbClr val="CC0099"/>
                </a:solidFill>
                <a:latin typeface="+mj-lt"/>
                <a:hlinkClick r:id="rId9" action="ppaction://hlinkfile"/>
              </a:rPr>
              <a:t>(1) </a:t>
            </a:r>
            <a:r>
              <a:rPr lang="ru-RU" sz="2400" b="1" dirty="0" smtClean="0">
                <a:solidFill>
                  <a:srgbClr val="CC0099"/>
                </a:solidFill>
                <a:latin typeface="Constantia" pitchFamily="18" charset="0"/>
                <a:hlinkClick r:id="rId9" action="ppaction://hlinkfile"/>
              </a:rPr>
              <a:t> </a:t>
            </a:r>
            <a:r>
              <a:rPr lang="en-US" b="1" dirty="0" smtClean="0">
                <a:solidFill>
                  <a:schemeClr val="accent4">
                    <a:lumMod val="20000"/>
                    <a:lumOff val="80000"/>
                  </a:schemeClr>
                </a:solidFill>
                <a:latin typeface="Constantia" pitchFamily="18" charset="0"/>
                <a:hlinkClick r:id="rId9" action="ppaction://hlinkfile"/>
              </a:rPr>
              <a:t>Action </a:t>
            </a:r>
            <a:r>
              <a:rPr lang="en-US" b="1" dirty="0" smtClean="0">
                <a:solidFill>
                  <a:schemeClr val="accent4">
                    <a:lumMod val="20000"/>
                    <a:lumOff val="80000"/>
                  </a:schemeClr>
                </a:solidFill>
                <a:latin typeface="Constantia" pitchFamily="18" charset="0"/>
                <a:hlinkClick r:id="rId9" action="ppaction://hlinkfile"/>
              </a:rPr>
              <a:t>songs</a:t>
            </a:r>
            <a:r>
              <a:rPr lang="en-US" b="1" dirty="0" smtClean="0">
                <a:solidFill>
                  <a:schemeClr val="accent4">
                    <a:lumMod val="20000"/>
                    <a:lumOff val="80000"/>
                  </a:schemeClr>
                </a:solidFill>
                <a:latin typeface="Constantia" pitchFamily="18" charset="0"/>
              </a:rPr>
              <a:t>  </a:t>
            </a:r>
            <a:r>
              <a:rPr lang="en-US" b="1" dirty="0" smtClean="0">
                <a:solidFill>
                  <a:schemeClr val="accent4">
                    <a:lumMod val="20000"/>
                    <a:lumOff val="80000"/>
                  </a:schemeClr>
                </a:solidFill>
                <a:latin typeface="Constantia" pitchFamily="18" charset="0"/>
                <a:hlinkClick r:id="rId10" action="ppaction://hlinkfile"/>
              </a:rPr>
              <a:t>and </a:t>
            </a:r>
            <a:r>
              <a:rPr lang="ru-RU" b="1" dirty="0" smtClean="0">
                <a:solidFill>
                  <a:schemeClr val="accent4">
                    <a:lumMod val="20000"/>
                    <a:lumOff val="80000"/>
                  </a:schemeClr>
                </a:solidFill>
                <a:latin typeface="Constantia" pitchFamily="18" charset="0"/>
                <a:hlinkClick r:id="rId10" action="ppaction://hlinkfile"/>
              </a:rPr>
              <a:t>  </a:t>
            </a:r>
            <a:r>
              <a:rPr lang="ru-RU" b="1" dirty="0" smtClean="0">
                <a:solidFill>
                  <a:schemeClr val="accent4">
                    <a:lumMod val="20000"/>
                    <a:lumOff val="80000"/>
                  </a:schemeClr>
                </a:solidFill>
                <a:latin typeface="+mj-lt"/>
                <a:hlinkClick r:id="rId10" action="ppaction://hlinkfile"/>
              </a:rPr>
              <a:t>(2)  </a:t>
            </a:r>
            <a:r>
              <a:rPr lang="en-US" b="1" dirty="0" smtClean="0">
                <a:solidFill>
                  <a:schemeClr val="accent4">
                    <a:lumMod val="20000"/>
                    <a:lumOff val="80000"/>
                  </a:schemeClr>
                </a:solidFill>
                <a:latin typeface="Constantia" pitchFamily="18" charset="0"/>
                <a:hlinkClick r:id="rId10" action="ppaction://hlinkfile"/>
              </a:rPr>
              <a:t>games</a:t>
            </a:r>
            <a:endParaRPr lang="ru-RU" b="1" dirty="0">
              <a:solidFill>
                <a:schemeClr val="accent4">
                  <a:lumMod val="20000"/>
                  <a:lumOff val="80000"/>
                </a:schemeClr>
              </a:solidFill>
              <a:latin typeface="Constantia" pitchFamily="18" charset="0"/>
            </a:endParaRPr>
          </a:p>
        </p:txBody>
      </p:sp>
      <p:pic>
        <p:nvPicPr>
          <p:cNvPr id="1032" name="Picture 8" descr="E:\Мои рисунки\backgrounds\Новая папка\arrw06_21b.gif">
            <a:hlinkClick r:id="rId11" action="ppaction://hlinksldjump"/>
          </p:cNvPr>
          <p:cNvPicPr>
            <a:picLocks noChangeAspect="1" noChangeArrowheads="1"/>
          </p:cNvPicPr>
          <p:nvPr/>
        </p:nvPicPr>
        <p:blipFill>
          <a:blip r:embed="rId12"/>
          <a:srcRect/>
          <a:stretch>
            <a:fillRect/>
          </a:stretch>
        </p:blipFill>
        <p:spPr bwMode="auto">
          <a:xfrm>
            <a:off x="8358214" y="6000768"/>
            <a:ext cx="471490" cy="628653"/>
          </a:xfrm>
          <a:prstGeom prst="rect">
            <a:avLst/>
          </a:prstGeom>
          <a:noFill/>
        </p:spPr>
      </p:pic>
      <p:pic>
        <p:nvPicPr>
          <p:cNvPr id="5" name="Picture 6" descr="E:\Мои рисунки\backgrounds\Новая папка\arrw03_10b.gif">
            <a:hlinkClick r:id="rId13" action="ppaction://hlinkfile"/>
          </p:cNvPr>
          <p:cNvPicPr>
            <a:picLocks noChangeAspect="1" noChangeArrowheads="1"/>
          </p:cNvPicPr>
          <p:nvPr/>
        </p:nvPicPr>
        <p:blipFill>
          <a:blip r:embed="rId14"/>
          <a:srcRect/>
          <a:stretch>
            <a:fillRect/>
          </a:stretch>
        </p:blipFill>
        <p:spPr bwMode="auto">
          <a:xfrm>
            <a:off x="2571736" y="1928802"/>
            <a:ext cx="428628" cy="285752"/>
          </a:xfrm>
          <a:prstGeom prst="rect">
            <a:avLst/>
          </a:prstGeom>
          <a:noFill/>
        </p:spPr>
      </p:pic>
    </p:spTree>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0.70"/>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par>
                          <p:cTn id="13" fill="hold">
                            <p:stCondLst>
                              <p:cond delay="2000"/>
                            </p:stCondLst>
                            <p:childTnLst>
                              <p:par>
                                <p:cTn id="14" presetID="55"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1000" fill="hold"/>
                                        <p:tgtEl>
                                          <p:spTgt spid="20"/>
                                        </p:tgtEl>
                                        <p:attrNameLst>
                                          <p:attrName>ppt_w</p:attrName>
                                        </p:attrNameLst>
                                      </p:cBhvr>
                                      <p:tavLst>
                                        <p:tav tm="0">
                                          <p:val>
                                            <p:strVal val="#ppt_w*0.70"/>
                                          </p:val>
                                        </p:tav>
                                        <p:tav tm="100000">
                                          <p:val>
                                            <p:strVal val="#ppt_w"/>
                                          </p:val>
                                        </p:tav>
                                      </p:tavLst>
                                    </p:anim>
                                    <p:anim calcmode="lin" valueType="num">
                                      <p:cBhvr>
                                        <p:cTn id="17" dur="1000" fill="hold"/>
                                        <p:tgtEl>
                                          <p:spTgt spid="20"/>
                                        </p:tgtEl>
                                        <p:attrNameLst>
                                          <p:attrName>ppt_h</p:attrName>
                                        </p:attrNameLst>
                                      </p:cBhvr>
                                      <p:tavLst>
                                        <p:tav tm="0">
                                          <p:val>
                                            <p:strVal val="#ppt_h"/>
                                          </p:val>
                                        </p:tav>
                                        <p:tav tm="100000">
                                          <p:val>
                                            <p:strVal val="#ppt_h"/>
                                          </p:val>
                                        </p:tav>
                                      </p:tavLst>
                                    </p:anim>
                                    <p:animEffect transition="in" filter="fade">
                                      <p:cBhvr>
                                        <p:cTn id="18" dur="1000"/>
                                        <p:tgtEl>
                                          <p:spTgt spid="20"/>
                                        </p:tgtEl>
                                      </p:cBhvr>
                                    </p:animEffect>
                                  </p:childTnLst>
                                </p:cTn>
                              </p:par>
                            </p:childTnLst>
                          </p:cTn>
                        </p:par>
                        <p:par>
                          <p:cTn id="19" fill="hold">
                            <p:stCondLst>
                              <p:cond delay="3000"/>
                            </p:stCondLst>
                            <p:childTnLst>
                              <p:par>
                                <p:cTn id="20" presetID="55"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1000" fill="hold"/>
                                        <p:tgtEl>
                                          <p:spTgt spid="17"/>
                                        </p:tgtEl>
                                        <p:attrNameLst>
                                          <p:attrName>ppt_w</p:attrName>
                                        </p:attrNameLst>
                                      </p:cBhvr>
                                      <p:tavLst>
                                        <p:tav tm="0">
                                          <p:val>
                                            <p:strVal val="#ppt_w*0.70"/>
                                          </p:val>
                                        </p:tav>
                                        <p:tav tm="100000">
                                          <p:val>
                                            <p:strVal val="#ppt_w"/>
                                          </p:val>
                                        </p:tav>
                                      </p:tavLst>
                                    </p:anim>
                                    <p:anim calcmode="lin" valueType="num">
                                      <p:cBhvr>
                                        <p:cTn id="23" dur="1000" fill="hold"/>
                                        <p:tgtEl>
                                          <p:spTgt spid="17"/>
                                        </p:tgtEl>
                                        <p:attrNameLst>
                                          <p:attrName>ppt_h</p:attrName>
                                        </p:attrNameLst>
                                      </p:cBhvr>
                                      <p:tavLst>
                                        <p:tav tm="0">
                                          <p:val>
                                            <p:strVal val="#ppt_h"/>
                                          </p:val>
                                        </p:tav>
                                        <p:tav tm="100000">
                                          <p:val>
                                            <p:strVal val="#ppt_h"/>
                                          </p:val>
                                        </p:tav>
                                      </p:tavLst>
                                    </p:anim>
                                    <p:animEffect transition="in" filter="fade">
                                      <p:cBhvr>
                                        <p:cTn id="24" dur="1000"/>
                                        <p:tgtEl>
                                          <p:spTgt spid="17"/>
                                        </p:tgtEl>
                                      </p:cBhvr>
                                    </p:animEffect>
                                  </p:childTnLst>
                                </p:cTn>
                              </p:par>
                            </p:childTnLst>
                          </p:cTn>
                        </p:par>
                        <p:par>
                          <p:cTn id="25" fill="hold">
                            <p:stCondLst>
                              <p:cond delay="4000"/>
                            </p:stCondLst>
                            <p:childTnLst>
                              <p:par>
                                <p:cTn id="26" presetID="55" presetClass="entr" presetSubtype="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1000" fill="hold"/>
                                        <p:tgtEl>
                                          <p:spTgt spid="18"/>
                                        </p:tgtEl>
                                        <p:attrNameLst>
                                          <p:attrName>ppt_w</p:attrName>
                                        </p:attrNameLst>
                                      </p:cBhvr>
                                      <p:tavLst>
                                        <p:tav tm="0">
                                          <p:val>
                                            <p:strVal val="#ppt_w*0.70"/>
                                          </p:val>
                                        </p:tav>
                                        <p:tav tm="100000">
                                          <p:val>
                                            <p:strVal val="#ppt_w"/>
                                          </p:val>
                                        </p:tav>
                                      </p:tavLst>
                                    </p:anim>
                                    <p:anim calcmode="lin" valueType="num">
                                      <p:cBhvr>
                                        <p:cTn id="29" dur="1000" fill="hold"/>
                                        <p:tgtEl>
                                          <p:spTgt spid="18"/>
                                        </p:tgtEl>
                                        <p:attrNameLst>
                                          <p:attrName>ppt_h</p:attrName>
                                        </p:attrNameLst>
                                      </p:cBhvr>
                                      <p:tavLst>
                                        <p:tav tm="0">
                                          <p:val>
                                            <p:strVal val="#ppt_h"/>
                                          </p:val>
                                        </p:tav>
                                        <p:tav tm="100000">
                                          <p:val>
                                            <p:strVal val="#ppt_h"/>
                                          </p:val>
                                        </p:tav>
                                      </p:tavLst>
                                    </p:anim>
                                    <p:animEffect transition="in" filter="fade">
                                      <p:cBhvr>
                                        <p:cTn id="30" dur="1000"/>
                                        <p:tgtEl>
                                          <p:spTgt spid="18"/>
                                        </p:tgtEl>
                                      </p:cBhvr>
                                    </p:animEffect>
                                  </p:childTnLst>
                                </p:cTn>
                              </p:par>
                            </p:childTnLst>
                          </p:cTn>
                        </p:par>
                        <p:par>
                          <p:cTn id="31" fill="hold">
                            <p:stCondLst>
                              <p:cond delay="5000"/>
                            </p:stCondLst>
                            <p:childTnLst>
                              <p:par>
                                <p:cTn id="32" presetID="55"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1000" fill="hold"/>
                                        <p:tgtEl>
                                          <p:spTgt spid="19"/>
                                        </p:tgtEl>
                                        <p:attrNameLst>
                                          <p:attrName>ppt_w</p:attrName>
                                        </p:attrNameLst>
                                      </p:cBhvr>
                                      <p:tavLst>
                                        <p:tav tm="0">
                                          <p:val>
                                            <p:strVal val="#ppt_w*0.70"/>
                                          </p:val>
                                        </p:tav>
                                        <p:tav tm="100000">
                                          <p:val>
                                            <p:strVal val="#ppt_w"/>
                                          </p:val>
                                        </p:tav>
                                      </p:tavLst>
                                    </p:anim>
                                    <p:anim calcmode="lin" valueType="num">
                                      <p:cBhvr>
                                        <p:cTn id="35" dur="1000" fill="hold"/>
                                        <p:tgtEl>
                                          <p:spTgt spid="19"/>
                                        </p:tgtEl>
                                        <p:attrNameLst>
                                          <p:attrName>ppt_h</p:attrName>
                                        </p:attrNameLst>
                                      </p:cBhvr>
                                      <p:tavLst>
                                        <p:tav tm="0">
                                          <p:val>
                                            <p:strVal val="#ppt_h"/>
                                          </p:val>
                                        </p:tav>
                                        <p:tav tm="100000">
                                          <p:val>
                                            <p:strVal val="#ppt_h"/>
                                          </p:val>
                                        </p:tav>
                                      </p:tavLst>
                                    </p:anim>
                                    <p:animEffect transition="in" filter="fade">
                                      <p:cBhvr>
                                        <p:cTn id="3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sp>
        <p:nvSpPr>
          <p:cNvPr id="5" name="Прямоугольник 4"/>
          <p:cNvSpPr/>
          <p:nvPr/>
        </p:nvSpPr>
        <p:spPr>
          <a:xfrm>
            <a:off x="928662" y="214290"/>
            <a:ext cx="7358114" cy="1569660"/>
          </a:xfrm>
          <a:prstGeom prst="rect">
            <a:avLst/>
          </a:prstGeom>
        </p:spPr>
        <p:txBody>
          <a:bodyPr wrap="square">
            <a:prstTxWarp prst="textInflate">
              <a:avLst/>
            </a:prstTxWarp>
            <a:spAutoFit/>
          </a:bodyPr>
          <a:lstStyle/>
          <a:p>
            <a:r>
              <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nstantia" pitchFamily="18" charset="0"/>
              </a:rPr>
              <a:t>Ways that a teacher can promote a positive group dynamic and communication:</a:t>
            </a:r>
          </a:p>
        </p:txBody>
      </p:sp>
      <p:sp>
        <p:nvSpPr>
          <p:cNvPr id="7" name="Прямоугольник 6"/>
          <p:cNvSpPr/>
          <p:nvPr/>
        </p:nvSpPr>
        <p:spPr>
          <a:xfrm>
            <a:off x="1142976" y="2000240"/>
            <a:ext cx="6643734" cy="830997"/>
          </a:xfrm>
          <a:prstGeom prst="rect">
            <a:avLst/>
          </a:prstGeom>
        </p:spPr>
        <p:txBody>
          <a:bodyPr wrap="square">
            <a:spAutoFit/>
          </a:bodyPr>
          <a:lstStyle/>
          <a:p>
            <a:r>
              <a:rPr lang="en-US" sz="2400" b="1" dirty="0" smtClean="0">
                <a:latin typeface="Constantia" pitchFamily="18" charset="0"/>
                <a:hlinkClick r:id="rId4" action="ppaction://hlinksldjump"/>
              </a:rPr>
              <a:t>Using ‘ice-breaking’</a:t>
            </a:r>
            <a:r>
              <a:rPr lang="ru-RU" sz="2400" b="1" dirty="0" smtClean="0">
                <a:latin typeface="Constantia" pitchFamily="18" charset="0"/>
                <a:hlinkClick r:id="rId4" action="ppaction://hlinksldjump"/>
              </a:rPr>
              <a:t> </a:t>
            </a:r>
            <a:r>
              <a:rPr lang="en-US" sz="2400" b="1" dirty="0" smtClean="0">
                <a:latin typeface="Constantia" pitchFamily="18" charset="0"/>
                <a:hlinkClick r:id="rId4" action="ppaction://hlinksldjump"/>
              </a:rPr>
              <a:t>activities to encourage interaction, laughter, and relaxation</a:t>
            </a:r>
            <a:endParaRPr lang="en-US" sz="2400" b="1" dirty="0" smtClean="0">
              <a:latin typeface="Constantia" pitchFamily="18" charset="0"/>
            </a:endParaRPr>
          </a:p>
        </p:txBody>
      </p:sp>
      <p:sp>
        <p:nvSpPr>
          <p:cNvPr id="9" name="TextBox 8"/>
          <p:cNvSpPr txBox="1"/>
          <p:nvPr/>
        </p:nvSpPr>
        <p:spPr>
          <a:xfrm>
            <a:off x="1071538" y="4357694"/>
            <a:ext cx="7000924" cy="461665"/>
          </a:xfrm>
          <a:prstGeom prst="rect">
            <a:avLst/>
          </a:prstGeom>
          <a:noFill/>
        </p:spPr>
        <p:txBody>
          <a:bodyPr wrap="square" rtlCol="0">
            <a:spAutoFit/>
          </a:bodyPr>
          <a:lstStyle/>
          <a:p>
            <a:r>
              <a:rPr lang="en-US" sz="2400" b="1" dirty="0" smtClean="0">
                <a:latin typeface="Constantia" pitchFamily="18" charset="0"/>
                <a:hlinkClick r:id="rId5" action="ppaction://hlinksldjump"/>
              </a:rPr>
              <a:t>Role plays to stimulate communicative skills</a:t>
            </a:r>
            <a:endParaRPr lang="ru-RU" sz="2400" b="1" dirty="0">
              <a:latin typeface="Constantia" pitchFamily="18" charset="0"/>
            </a:endParaRPr>
          </a:p>
        </p:txBody>
      </p:sp>
      <p:sp>
        <p:nvSpPr>
          <p:cNvPr id="11" name="TextBox 10"/>
          <p:cNvSpPr txBox="1"/>
          <p:nvPr/>
        </p:nvSpPr>
        <p:spPr>
          <a:xfrm>
            <a:off x="1071538" y="3071810"/>
            <a:ext cx="7143800" cy="830997"/>
          </a:xfrm>
          <a:prstGeom prst="rect">
            <a:avLst/>
          </a:prstGeom>
          <a:noFill/>
        </p:spPr>
        <p:txBody>
          <a:bodyPr wrap="square" rtlCol="0">
            <a:spAutoFit/>
          </a:bodyPr>
          <a:lstStyle/>
          <a:p>
            <a:r>
              <a:rPr lang="en-US" sz="2400" b="1" dirty="0" smtClean="0">
                <a:latin typeface="Constantia" pitchFamily="18" charset="0"/>
                <a:hlinkClick r:id="rId6" action="ppaction://hlinksldjump"/>
              </a:rPr>
              <a:t>Brainstorming to provoke thinking and imagination</a:t>
            </a:r>
            <a:endParaRPr lang="ru-RU" sz="2400" b="1" dirty="0">
              <a:latin typeface="Constantia" pitchFamily="18" charset="0"/>
            </a:endParaRPr>
          </a:p>
        </p:txBody>
      </p:sp>
      <p:sp>
        <p:nvSpPr>
          <p:cNvPr id="12" name="TextBox 11"/>
          <p:cNvSpPr txBox="1"/>
          <p:nvPr/>
        </p:nvSpPr>
        <p:spPr>
          <a:xfrm>
            <a:off x="1000100" y="5286388"/>
            <a:ext cx="7143800" cy="1200329"/>
          </a:xfrm>
          <a:prstGeom prst="rect">
            <a:avLst/>
          </a:prstGeom>
          <a:noFill/>
        </p:spPr>
        <p:txBody>
          <a:bodyPr wrap="square" rtlCol="0">
            <a:spAutoFit/>
          </a:bodyPr>
          <a:lstStyle/>
          <a:p>
            <a:r>
              <a:rPr lang="en-US" sz="2400" b="1" dirty="0" smtClean="0">
                <a:latin typeface="Constantia" pitchFamily="18" charset="0"/>
                <a:hlinkClick r:id="rId7" action="ppaction://hlinksldjump"/>
              </a:rPr>
              <a:t>Personalizing tasks, i.e. setting tasks that involve sharing of personal experiences and opinions</a:t>
            </a:r>
            <a:endParaRPr lang="en-US" sz="2400" b="1" dirty="0" smtClean="0">
              <a:latin typeface="Constantia" pitchFamily="18" charset="0"/>
            </a:endParaRPr>
          </a:p>
        </p:txBody>
      </p:sp>
      <p:pic>
        <p:nvPicPr>
          <p:cNvPr id="9218" name="Picture 2" descr="E:\Мои рисунки\backgrounds\Новая папка\arrw06_27c.gif">
            <a:hlinkClick r:id="rId8" action="ppaction://hlinksldjump"/>
          </p:cNvPr>
          <p:cNvPicPr>
            <a:picLocks noChangeAspect="1" noChangeArrowheads="1"/>
          </p:cNvPicPr>
          <p:nvPr/>
        </p:nvPicPr>
        <p:blipFill>
          <a:blip r:embed="rId9"/>
          <a:srcRect/>
          <a:stretch>
            <a:fillRect/>
          </a:stretch>
        </p:blipFill>
        <p:spPr bwMode="auto">
          <a:xfrm>
            <a:off x="8429652" y="6143644"/>
            <a:ext cx="400052" cy="533403"/>
          </a:xfrm>
          <a:prstGeom prst="rect">
            <a:avLst/>
          </a:prstGeom>
          <a:noFill/>
        </p:spPr>
      </p:pic>
    </p:spTree>
  </p:cSld>
  <p:clrMapOvr>
    <a:masterClrMapping/>
  </p:clrMapOvr>
  <p:transition>
    <p:pull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pic>
        <p:nvPicPr>
          <p:cNvPr id="5" name="Picture 2"/>
          <p:cNvPicPr>
            <a:picLocks noChangeAspect="1" noChangeArrowheads="1"/>
          </p:cNvPicPr>
          <p:nvPr/>
        </p:nvPicPr>
        <p:blipFill>
          <a:blip r:embed="rId4"/>
          <a:srcRect/>
          <a:stretch>
            <a:fillRect/>
          </a:stretch>
        </p:blipFill>
        <p:spPr bwMode="auto">
          <a:xfrm rot="5400000">
            <a:off x="1143000" y="-1143000"/>
            <a:ext cx="6858000" cy="9144000"/>
          </a:xfrm>
          <a:prstGeom prst="rect">
            <a:avLst/>
          </a:prstGeom>
          <a:noFill/>
          <a:ln w="9525">
            <a:noFill/>
            <a:miter lim="800000"/>
            <a:headEnd/>
            <a:tailEnd/>
          </a:ln>
          <a:effectLst/>
        </p:spPr>
      </p:pic>
      <p:pic>
        <p:nvPicPr>
          <p:cNvPr id="5122" name="Picture 2" descr="E:\Мои рисунки\backgrounds\Новая папка\arrw06_27c.gif">
            <a:hlinkClick r:id="rId5" action="ppaction://hlinksldjump"/>
          </p:cNvPr>
          <p:cNvPicPr>
            <a:picLocks noChangeAspect="1" noChangeArrowheads="1"/>
          </p:cNvPicPr>
          <p:nvPr/>
        </p:nvPicPr>
        <p:blipFill>
          <a:blip r:embed="rId6"/>
          <a:srcRect/>
          <a:stretch>
            <a:fillRect/>
          </a:stretch>
        </p:blipFill>
        <p:spPr bwMode="auto">
          <a:xfrm>
            <a:off x="8429652" y="6072206"/>
            <a:ext cx="435771" cy="581028"/>
          </a:xfrm>
          <a:prstGeom prst="rect">
            <a:avLst/>
          </a:prstGeom>
          <a:noFill/>
        </p:spPr>
      </p:pic>
    </p:spTree>
  </p:cSld>
  <p:clrMapOvr>
    <a:masterClrMapping/>
  </p:clrMapOvr>
  <p:transition>
    <p:pull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sp>
        <p:nvSpPr>
          <p:cNvPr id="7" name="Прямоугольник 6"/>
          <p:cNvSpPr/>
          <p:nvPr/>
        </p:nvSpPr>
        <p:spPr>
          <a:xfrm>
            <a:off x="1000100" y="500043"/>
            <a:ext cx="7143800" cy="6432530"/>
          </a:xfrm>
          <a:prstGeom prst="rect">
            <a:avLst/>
          </a:prstGeom>
        </p:spPr>
        <p:txBody>
          <a:bodyPr wrap="square">
            <a:spAutoFit/>
          </a:bodyPr>
          <a:lstStyle/>
          <a:p>
            <a:r>
              <a:rPr lang="en-US" dirty="0" smtClean="0"/>
              <a:t>Give students the following list of </a:t>
            </a:r>
            <a:r>
              <a:rPr lang="en-US" sz="2400" b="1" dirty="0" smtClean="0">
                <a:solidFill>
                  <a:srgbClr val="FF0000"/>
                </a:solidFill>
              </a:rPr>
              <a:t>superpowers. </a:t>
            </a:r>
          </a:p>
          <a:p>
            <a:r>
              <a:rPr lang="en-US" dirty="0" smtClean="0"/>
              <a:t>Put them into groups and have them choose which </a:t>
            </a:r>
            <a:r>
              <a:rPr lang="en-US" b="1" dirty="0" smtClean="0">
                <a:solidFill>
                  <a:srgbClr val="FF0000"/>
                </a:solidFill>
              </a:rPr>
              <a:t>ONE</a:t>
            </a:r>
            <a:r>
              <a:rPr lang="en-US" b="1" dirty="0" smtClean="0"/>
              <a:t> </a:t>
            </a:r>
            <a:r>
              <a:rPr lang="en-US" dirty="0" smtClean="0"/>
              <a:t>they would want to have, if given the choice, and </a:t>
            </a:r>
            <a:r>
              <a:rPr lang="en-US" b="1" dirty="0" smtClean="0">
                <a:solidFill>
                  <a:srgbClr val="FF0000"/>
                </a:solidFill>
              </a:rPr>
              <a:t>WHY:</a:t>
            </a:r>
            <a:r>
              <a:rPr lang="en-US" dirty="0" smtClean="0">
                <a:solidFill>
                  <a:srgbClr val="FF0000"/>
                </a:solidFill>
              </a:rPr>
              <a:t> </a:t>
            </a:r>
          </a:p>
          <a:p>
            <a:r>
              <a:rPr lang="en-US" dirty="0" smtClean="0"/>
              <a:t/>
            </a:r>
            <a:br>
              <a:rPr lang="en-US" dirty="0" smtClean="0"/>
            </a:br>
            <a:r>
              <a:rPr lang="en-US" sz="2000" b="1" dirty="0" smtClean="0">
                <a:latin typeface="Arial Rounded MT Bold" pitchFamily="34" charset="0"/>
              </a:rPr>
              <a:t>The ability to fly</a:t>
            </a:r>
            <a:br>
              <a:rPr lang="en-US" sz="2000" b="1" dirty="0" smtClean="0">
                <a:latin typeface="Arial Rounded MT Bold" pitchFamily="34" charset="0"/>
              </a:rPr>
            </a:br>
            <a:r>
              <a:rPr lang="en-US" sz="2000" b="1" dirty="0" smtClean="0">
                <a:latin typeface="Arial Rounded MT Bold" pitchFamily="34" charset="0"/>
              </a:rPr>
              <a:t>To have X-ray vision </a:t>
            </a:r>
          </a:p>
          <a:p>
            <a:r>
              <a:rPr lang="en-US" sz="2000" b="1" dirty="0" smtClean="0">
                <a:latin typeface="Arial Rounded MT Bold" pitchFamily="34" charset="0"/>
              </a:rPr>
              <a:t/>
            </a:r>
            <a:br>
              <a:rPr lang="en-US" sz="2000" b="1" dirty="0" smtClean="0">
                <a:latin typeface="Arial Rounded MT Bold" pitchFamily="34" charset="0"/>
              </a:rPr>
            </a:br>
            <a:r>
              <a:rPr lang="en-US" sz="2000" b="1" dirty="0" smtClean="0">
                <a:latin typeface="Arial Rounded MT Bold" pitchFamily="34" charset="0"/>
              </a:rPr>
              <a:t>To be able to shoot lasers out of their eyes </a:t>
            </a:r>
            <a:br>
              <a:rPr lang="en-US" sz="2000" b="1" dirty="0" smtClean="0">
                <a:latin typeface="Arial Rounded MT Bold" pitchFamily="34" charset="0"/>
              </a:rPr>
            </a:br>
            <a:r>
              <a:rPr lang="en-US" sz="2000" b="1" dirty="0" smtClean="0">
                <a:latin typeface="Arial Rounded MT Bold" pitchFamily="34" charset="0"/>
              </a:rPr>
              <a:t>To have super strength </a:t>
            </a:r>
          </a:p>
          <a:p>
            <a:r>
              <a:rPr lang="en-US" sz="2000" b="1" dirty="0" smtClean="0">
                <a:latin typeface="Arial Rounded MT Bold" pitchFamily="34" charset="0"/>
              </a:rPr>
              <a:t/>
            </a:r>
            <a:br>
              <a:rPr lang="en-US" sz="2000" b="1" dirty="0" smtClean="0">
                <a:latin typeface="Arial Rounded MT Bold" pitchFamily="34" charset="0"/>
              </a:rPr>
            </a:br>
            <a:r>
              <a:rPr lang="en-US" sz="2000" b="1" dirty="0" smtClean="0">
                <a:latin typeface="Arial Rounded MT Bold" pitchFamily="34" charset="0"/>
              </a:rPr>
              <a:t>To have super speed </a:t>
            </a:r>
            <a:br>
              <a:rPr lang="en-US" sz="2000" b="1" dirty="0" smtClean="0">
                <a:latin typeface="Arial Rounded MT Bold" pitchFamily="34" charset="0"/>
              </a:rPr>
            </a:br>
            <a:r>
              <a:rPr lang="en-US" sz="2000" b="1" dirty="0" smtClean="0">
                <a:latin typeface="Arial Rounded MT Bold" pitchFamily="34" charset="0"/>
              </a:rPr>
              <a:t>To be invisible</a:t>
            </a:r>
          </a:p>
          <a:p>
            <a:r>
              <a:rPr lang="en-US" sz="2000" b="1" dirty="0" smtClean="0">
                <a:latin typeface="Arial Rounded MT Bold" pitchFamily="34" charset="0"/>
              </a:rPr>
              <a:t> </a:t>
            </a:r>
            <a:br>
              <a:rPr lang="en-US" sz="2000" b="1" dirty="0" smtClean="0">
                <a:latin typeface="Arial Rounded MT Bold" pitchFamily="34" charset="0"/>
              </a:rPr>
            </a:br>
            <a:r>
              <a:rPr lang="en-US" sz="2000" b="1" dirty="0" smtClean="0">
                <a:latin typeface="Arial Rounded MT Bold" pitchFamily="34" charset="0"/>
              </a:rPr>
              <a:t>To be invulnerable </a:t>
            </a:r>
            <a:br>
              <a:rPr lang="en-US" sz="2000" b="1" dirty="0" smtClean="0">
                <a:latin typeface="Arial Rounded MT Bold" pitchFamily="34" charset="0"/>
              </a:rPr>
            </a:br>
            <a:r>
              <a:rPr lang="en-US" sz="2000" b="1" dirty="0" smtClean="0">
                <a:latin typeface="Arial Rounded MT Bold" pitchFamily="34" charset="0"/>
              </a:rPr>
              <a:t>To be able to control the weather </a:t>
            </a:r>
          </a:p>
          <a:p>
            <a:r>
              <a:rPr lang="en-US" sz="2000" b="1" dirty="0" smtClean="0">
                <a:latin typeface="Arial Rounded MT Bold" pitchFamily="34" charset="0"/>
              </a:rPr>
              <a:t/>
            </a:r>
            <a:br>
              <a:rPr lang="en-US" sz="2000" b="1" dirty="0" smtClean="0">
                <a:latin typeface="Arial Rounded MT Bold" pitchFamily="34" charset="0"/>
              </a:rPr>
            </a:br>
            <a:r>
              <a:rPr lang="en-US" sz="2000" b="1" dirty="0" smtClean="0">
                <a:latin typeface="Arial Rounded MT Bold" pitchFamily="34" charset="0"/>
              </a:rPr>
              <a:t>To be able to shape-shift </a:t>
            </a:r>
            <a:br>
              <a:rPr lang="en-US" sz="2000" b="1" dirty="0" smtClean="0">
                <a:latin typeface="Arial Rounded MT Bold" pitchFamily="34" charset="0"/>
              </a:rPr>
            </a:br>
            <a:r>
              <a:rPr lang="en-US" sz="2000" b="1" dirty="0" smtClean="0">
                <a:latin typeface="Arial Rounded MT Bold" pitchFamily="34" charset="0"/>
              </a:rPr>
              <a:t>To be able to read minds</a:t>
            </a:r>
            <a:r>
              <a:rPr lang="en-US" b="1" dirty="0" smtClean="0">
                <a:latin typeface="Arial Rounded MT Bold" pitchFamily="34" charset="0"/>
              </a:rPr>
              <a:t/>
            </a:r>
            <a:br>
              <a:rPr lang="en-US" b="1" dirty="0" smtClean="0">
                <a:latin typeface="Arial Rounded MT Bold" pitchFamily="34" charset="0"/>
              </a:rPr>
            </a:br>
            <a:r>
              <a:rPr lang="en-US" dirty="0" smtClean="0"/>
              <a:t/>
            </a:r>
            <a:br>
              <a:rPr lang="en-US" dirty="0" smtClean="0"/>
            </a:br>
            <a:r>
              <a:rPr lang="en-US" dirty="0" smtClean="0"/>
              <a:t/>
            </a:r>
            <a:br>
              <a:rPr lang="en-US" dirty="0" smtClean="0"/>
            </a:br>
            <a:endParaRPr lang="en-US" dirty="0"/>
          </a:p>
        </p:txBody>
      </p:sp>
      <p:pic>
        <p:nvPicPr>
          <p:cNvPr id="6146" name="Picture 2" descr="E:\Мои рисунки\backgrounds\Новая папка\arrw06_27c.gif">
            <a:hlinkClick r:id="rId4" action="ppaction://hlinksldjump"/>
          </p:cNvPr>
          <p:cNvPicPr>
            <a:picLocks noChangeAspect="1" noChangeArrowheads="1"/>
          </p:cNvPicPr>
          <p:nvPr/>
        </p:nvPicPr>
        <p:blipFill>
          <a:blip r:embed="rId5"/>
          <a:srcRect/>
          <a:stretch>
            <a:fillRect/>
          </a:stretch>
        </p:blipFill>
        <p:spPr bwMode="auto">
          <a:xfrm>
            <a:off x="8358214" y="6000768"/>
            <a:ext cx="435771" cy="581028"/>
          </a:xfrm>
          <a:prstGeom prst="rect">
            <a:avLst/>
          </a:prstGeom>
          <a:noFill/>
        </p:spPr>
      </p:pic>
      <p:pic>
        <p:nvPicPr>
          <p:cNvPr id="8" name="Picture 20" descr="rrrrr">
            <a:hlinkClick r:id="rId4" action="ppaction://hlinksldjump"/>
          </p:cNvPr>
          <p:cNvPicPr>
            <a:picLocks noChangeAspect="1" noChangeArrowheads="1" noCrop="1"/>
          </p:cNvPicPr>
          <p:nvPr/>
        </p:nvPicPr>
        <p:blipFill>
          <a:blip r:embed="rId6"/>
          <a:srcRect/>
          <a:stretch>
            <a:fillRect/>
          </a:stretch>
        </p:blipFill>
        <p:spPr bwMode="auto">
          <a:xfrm>
            <a:off x="5500694" y="3571876"/>
            <a:ext cx="2071702" cy="18573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pull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graphicFrame>
        <p:nvGraphicFramePr>
          <p:cNvPr id="5" name="Таблица 4"/>
          <p:cNvGraphicFramePr>
            <a:graphicFrameLocks noGrp="1"/>
          </p:cNvGraphicFramePr>
          <p:nvPr/>
        </p:nvGraphicFramePr>
        <p:xfrm>
          <a:off x="1214415" y="857231"/>
          <a:ext cx="6929486" cy="5936971"/>
        </p:xfrm>
        <a:graphic>
          <a:graphicData uri="http://schemas.openxmlformats.org/drawingml/2006/table">
            <a:tbl>
              <a:tblPr/>
              <a:tblGrid>
                <a:gridCol w="6929486"/>
              </a:tblGrid>
              <a:tr h="3391891">
                <a:tc>
                  <a:txBody>
                    <a:bodyPr/>
                    <a:lstStyle/>
                    <a:p>
                      <a:pPr algn="ctr">
                        <a:spcAft>
                          <a:spcPts val="0"/>
                        </a:spcAft>
                      </a:pPr>
                      <a:r>
                        <a:rPr lang="en-US" sz="1100" b="1" dirty="0"/>
                        <a:t> </a:t>
                      </a:r>
                    </a:p>
                    <a:p>
                      <a:pPr algn="ctr">
                        <a:spcAft>
                          <a:spcPts val="0"/>
                        </a:spcAft>
                      </a:pPr>
                      <a:r>
                        <a:rPr lang="en-US" sz="3600" b="0" u="sng" dirty="0">
                          <a:latin typeface="Constantia" pitchFamily="18" charset="0"/>
                        </a:rPr>
                        <a:t>Friend A</a:t>
                      </a:r>
                    </a:p>
                    <a:p>
                      <a:pPr algn="ctr">
                        <a:spcAft>
                          <a:spcPts val="0"/>
                        </a:spcAft>
                      </a:pPr>
                      <a:r>
                        <a:rPr lang="en-US" sz="2000" b="1" dirty="0">
                          <a:latin typeface="Arial Rounded MT Bold" pitchFamily="34" charset="0"/>
                        </a:rPr>
                        <a:t>Your friend is really angry with you because of something you said or did. They don’t want to be friends with you anymore. But you really value their friendship. Apologize and try to get them to forgive you. Don’t give up easily.</a:t>
                      </a:r>
                      <a:br>
                        <a:rPr lang="en-US" sz="2000" b="1" dirty="0">
                          <a:latin typeface="Arial Rounded MT Bold" pitchFamily="34" charset="0"/>
                        </a:rPr>
                      </a:br>
                      <a:endParaRPr lang="en-US" sz="2000" b="1" dirty="0">
                        <a:latin typeface="Arial Rounded MT Bold" pitchFamily="34" charset="0"/>
                      </a:endParaRPr>
                    </a:p>
                    <a:p>
                      <a:pPr algn="ctr">
                        <a:spcAft>
                          <a:spcPts val="0"/>
                        </a:spcAft>
                      </a:pPr>
                      <a:r>
                        <a:rPr lang="en-US" sz="1100" dirty="0"/>
                        <a:t/>
                      </a:r>
                      <a:br>
                        <a:rPr lang="en-US" sz="1100" dirty="0"/>
                      </a:br>
                      <a:r>
                        <a:rPr lang="en-US" sz="1100" b="1" dirty="0"/>
                        <a:t/>
                      </a:r>
                      <a:br>
                        <a:rPr lang="en-US" sz="1100" b="1" dirty="0"/>
                      </a:br>
                      <a:endParaRPr lang="en-US" sz="1100" b="1" dirty="0"/>
                    </a:p>
                    <a:p>
                      <a:pPr algn="ctr">
                        <a:spcAft>
                          <a:spcPts val="0"/>
                        </a:spcAft>
                      </a:pPr>
                      <a:r>
                        <a:rPr lang="en-US" sz="1100" dirty="0"/>
                        <a:t/>
                      </a:r>
                      <a:br>
                        <a:rPr lang="en-US" sz="1100" dirty="0"/>
                      </a:br>
                      <a:endParaRPr lang="en-US" sz="1100" dirty="0"/>
                    </a:p>
                  </a:txBody>
                  <a:tcPr marL="42333" marR="42333"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r h="2451576">
                <a:tc>
                  <a:txBody>
                    <a:bodyPr/>
                    <a:lstStyle/>
                    <a:p>
                      <a:pPr>
                        <a:spcAft>
                          <a:spcPts val="0"/>
                        </a:spcAft>
                      </a:pPr>
                      <a:r>
                        <a:rPr lang="en-US" sz="1100" b="1" dirty="0"/>
                        <a:t> </a:t>
                      </a:r>
                    </a:p>
                    <a:p>
                      <a:pPr algn="ctr">
                        <a:spcAft>
                          <a:spcPts val="0"/>
                        </a:spcAft>
                      </a:pPr>
                      <a:r>
                        <a:rPr lang="en-US" sz="3600" b="0" u="sng" dirty="0">
                          <a:latin typeface="Constantia" pitchFamily="18" charset="0"/>
                        </a:rPr>
                        <a:t>Friend B</a:t>
                      </a:r>
                    </a:p>
                    <a:p>
                      <a:pPr algn="ctr">
                        <a:spcAft>
                          <a:spcPts val="0"/>
                        </a:spcAft>
                      </a:pPr>
                      <a:r>
                        <a:rPr lang="en-US" sz="2000" b="1" dirty="0">
                          <a:latin typeface="Arial Rounded MT Bold" pitchFamily="34" charset="0"/>
                        </a:rPr>
                        <a:t>You are very angry with your friend because of something they said or did. Tell them how upset you are and that you don’t want to be friends anymore.</a:t>
                      </a:r>
                      <a:br>
                        <a:rPr lang="en-US" sz="2000" b="1" dirty="0">
                          <a:latin typeface="Arial Rounded MT Bold" pitchFamily="34" charset="0"/>
                        </a:rPr>
                      </a:br>
                      <a:endParaRPr lang="en-US" sz="2000" b="1" dirty="0">
                        <a:latin typeface="Arial Rounded MT Bold" pitchFamily="34" charset="0"/>
                      </a:endParaRPr>
                    </a:p>
                    <a:p>
                      <a:pPr algn="ctr">
                        <a:spcAft>
                          <a:spcPts val="0"/>
                        </a:spcAft>
                      </a:pPr>
                      <a:r>
                        <a:rPr lang="en-US" sz="2000" b="1" dirty="0">
                          <a:hlinkClick r:id="rId4"/>
                        </a:rPr>
                        <a:t/>
                      </a:r>
                      <a:br>
                        <a:rPr lang="en-US" sz="2000" b="1" dirty="0">
                          <a:hlinkClick r:id="rId4"/>
                        </a:rPr>
                      </a:br>
                      <a:endParaRPr lang="en-US" sz="2000" b="1" dirty="0">
                        <a:hlinkClick r:id="rId4"/>
                      </a:endParaRPr>
                    </a:p>
                  </a:txBody>
                  <a:tcPr marL="42333" marR="42333"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5121" name="Rectangle 1"/>
          <p:cNvSpPr>
            <a:spLocks noChangeArrowheads="1"/>
          </p:cNvSpPr>
          <p:nvPr/>
        </p:nvSpPr>
        <p:spPr bwMode="auto">
          <a:xfrm>
            <a:off x="928662" y="214290"/>
            <a:ext cx="7786742" cy="35086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rPr>
              <a:t>  </a:t>
            </a:r>
            <a:r>
              <a:rPr kumimoji="0" lang="en-US" sz="24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rPr>
              <a:t>A role play             </a:t>
            </a:r>
            <a:r>
              <a:rPr kumimoji="0" lang="ru-RU" sz="24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rPr>
              <a:t> I'll Never Do It Again</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rPr>
              <a:t/>
            </a:r>
            <a:br>
              <a:rPr kumimoji="0" lang="ru-RU" sz="18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rPr>
            </a:br>
            <a:r>
              <a:rPr kumimoji="0" lang="ru-RU" sz="18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rPr>
              <a:t/>
            </a:r>
            <a:br>
              <a:rPr kumimoji="0" lang="ru-RU" sz="18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rPr>
            </a:br>
            <a:r>
              <a:rPr kumimoji="0" lang="ru-RU" sz="18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rPr>
              <a:t/>
            </a:r>
            <a:br>
              <a:rPr kumimoji="0" lang="ru-RU" sz="18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rPr>
            </a:br>
            <a:endParaRPr kumimoji="0" lang="ru-RU" sz="18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rPr>
              <a:t/>
            </a:r>
            <a:br>
              <a:rPr kumimoji="0" lang="ru-RU" sz="18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rPr>
            </a:br>
            <a:endParaRPr kumimoji="0" lang="ru-RU" sz="18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rPr>
              <a:t/>
            </a:r>
            <a:br>
              <a:rPr kumimoji="0" lang="ru-RU" sz="18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rPr>
            </a:br>
            <a:endParaRPr kumimoji="0" lang="ru-RU" sz="18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rPr>
              <a:t/>
            </a:r>
            <a:br>
              <a:rPr kumimoji="0" lang="ru-RU" sz="18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rPr>
            </a:br>
            <a:endParaRPr kumimoji="0" lang="ru-RU" sz="18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1" i="0" u="none" strike="noStrike" cap="all" normalizeH="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endParaRPr>
          </a:p>
        </p:txBody>
      </p:sp>
      <p:pic>
        <p:nvPicPr>
          <p:cNvPr id="7170" name="Picture 2" descr="E:\Мои рисунки\backgrounds\Новая папка\arrw06_27c.gif">
            <a:hlinkClick r:id="rId5" action="ppaction://hlinksldjump"/>
          </p:cNvPr>
          <p:cNvPicPr>
            <a:picLocks noChangeAspect="1" noChangeArrowheads="1"/>
          </p:cNvPicPr>
          <p:nvPr/>
        </p:nvPicPr>
        <p:blipFill>
          <a:blip r:embed="rId6"/>
          <a:srcRect/>
          <a:stretch>
            <a:fillRect/>
          </a:stretch>
        </p:blipFill>
        <p:spPr bwMode="auto">
          <a:xfrm>
            <a:off x="8358214" y="6000768"/>
            <a:ext cx="471490" cy="628654"/>
          </a:xfrm>
          <a:prstGeom prst="rect">
            <a:avLst/>
          </a:prstGeom>
          <a:noFill/>
        </p:spPr>
      </p:pic>
    </p:spTree>
  </p:cSld>
  <p:clrMapOvr>
    <a:masterClrMapping/>
  </p:clrMapOvr>
  <p:transition>
    <p:pull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sp>
        <p:nvSpPr>
          <p:cNvPr id="6" name="Прямоугольник 5"/>
          <p:cNvSpPr/>
          <p:nvPr/>
        </p:nvSpPr>
        <p:spPr>
          <a:xfrm>
            <a:off x="1071538" y="357166"/>
            <a:ext cx="7215238" cy="6432530"/>
          </a:xfrm>
          <a:prstGeom prst="rect">
            <a:avLst/>
          </a:prstGeom>
        </p:spPr>
        <p:txBody>
          <a:bodyPr wrap="square">
            <a:spAutoFit/>
          </a:bodyPr>
          <a:lstStyle/>
          <a:p>
            <a:r>
              <a:rPr lang="en-US" sz="2800" b="1" dirty="0" smtClean="0">
                <a:solidFill>
                  <a:srgbClr val="FF0000"/>
                </a:solidFill>
                <a:latin typeface="Arial Rounded MT Bold" pitchFamily="34" charset="0"/>
              </a:rPr>
              <a:t>10 Things</a:t>
            </a:r>
            <a:r>
              <a:rPr lang="en-US" dirty="0" smtClean="0"/>
              <a:t/>
            </a:r>
            <a:br>
              <a:rPr lang="en-US" dirty="0" smtClean="0"/>
            </a:br>
            <a:r>
              <a:rPr lang="en-US" i="1" u="sng" dirty="0" smtClean="0"/>
              <a:t>10 things </a:t>
            </a:r>
            <a:r>
              <a:rPr lang="en-US" sz="2400" b="1" i="1" u="sng" dirty="0" smtClean="0">
                <a:solidFill>
                  <a:srgbClr val="FF0000"/>
                </a:solidFill>
              </a:rPr>
              <a:t>I LOVE.</a:t>
            </a:r>
            <a:r>
              <a:rPr lang="en-US" dirty="0" smtClean="0"/>
              <a:t>   It's so positive, but there are other good variations like: </a:t>
            </a:r>
            <a:br>
              <a:rPr lang="en-US" dirty="0" smtClean="0"/>
            </a:br>
            <a:r>
              <a:rPr lang="en-US" dirty="0" smtClean="0"/>
              <a:t>10 things </a:t>
            </a:r>
            <a:r>
              <a:rPr lang="en-US" b="1" dirty="0" smtClean="0"/>
              <a:t>I hate </a:t>
            </a:r>
            <a:r>
              <a:rPr lang="en-US" dirty="0" smtClean="0"/>
              <a:t/>
            </a:r>
            <a:br>
              <a:rPr lang="en-US" dirty="0" smtClean="0"/>
            </a:br>
            <a:r>
              <a:rPr lang="en-US" dirty="0" smtClean="0"/>
              <a:t>10 things </a:t>
            </a:r>
            <a:r>
              <a:rPr lang="en-US" b="1" dirty="0" smtClean="0"/>
              <a:t>I am scared of </a:t>
            </a:r>
            <a:r>
              <a:rPr lang="en-US" dirty="0" smtClean="0"/>
              <a:t/>
            </a:r>
            <a:br>
              <a:rPr lang="en-US" dirty="0" smtClean="0"/>
            </a:br>
            <a:r>
              <a:rPr lang="en-US" dirty="0" smtClean="0"/>
              <a:t>10 things </a:t>
            </a:r>
            <a:r>
              <a:rPr lang="en-US" b="1" dirty="0" smtClean="0"/>
              <a:t>I think are disgusting </a:t>
            </a:r>
            <a:r>
              <a:rPr lang="en-US" dirty="0" smtClean="0"/>
              <a:t/>
            </a:r>
            <a:br>
              <a:rPr lang="en-US" dirty="0" smtClean="0"/>
            </a:br>
            <a:r>
              <a:rPr lang="en-US" dirty="0" smtClean="0"/>
              <a:t/>
            </a:r>
            <a:br>
              <a:rPr lang="en-US" dirty="0" smtClean="0"/>
            </a:br>
            <a:r>
              <a:rPr lang="en-US" b="1" dirty="0" smtClean="0"/>
              <a:t>1) Have students take out pen and paper, and list 10 things they love. Make your own list first and put it on the board as an example.</a:t>
            </a:r>
            <a:r>
              <a:rPr lang="en-US" dirty="0" smtClean="0"/>
              <a:t> For instance: </a:t>
            </a:r>
            <a:br>
              <a:rPr lang="en-US" dirty="0" smtClean="0"/>
            </a:br>
            <a:r>
              <a:rPr lang="en-US" b="1" dirty="0" smtClean="0"/>
              <a:t>I love coffee</a:t>
            </a:r>
            <a:br>
              <a:rPr lang="en-US" b="1" dirty="0" smtClean="0"/>
            </a:br>
            <a:r>
              <a:rPr lang="en-US" b="1" dirty="0" smtClean="0"/>
              <a:t>I love autumn</a:t>
            </a:r>
            <a:br>
              <a:rPr lang="en-US" b="1" dirty="0" smtClean="0"/>
            </a:br>
            <a:r>
              <a:rPr lang="en-US" b="1" dirty="0" smtClean="0"/>
              <a:t>I love puppies</a:t>
            </a:r>
            <a:r>
              <a:rPr lang="en-US" dirty="0" smtClean="0"/>
              <a:t/>
            </a:r>
            <a:br>
              <a:rPr lang="en-US" dirty="0" smtClean="0"/>
            </a:br>
            <a:r>
              <a:rPr lang="en-US" b="1" dirty="0" smtClean="0"/>
              <a:t>2) Once they finish, choose one of the things on your list and explain WHY you love it.</a:t>
            </a:r>
            <a:r>
              <a:rPr lang="en-US" dirty="0" smtClean="0"/>
              <a:t> For example: </a:t>
            </a:r>
            <a:br>
              <a:rPr lang="en-US" dirty="0" smtClean="0"/>
            </a:br>
            <a:r>
              <a:rPr lang="en-US" dirty="0" smtClean="0"/>
              <a:t>"I love autumn because it's not too hot, and it's not too cold. And the leaves change colors and fall to the ground. And it's often windy. And there's a special energy in the air that the other seasons don't have...etc." </a:t>
            </a:r>
            <a:br>
              <a:rPr lang="en-US" dirty="0" smtClean="0"/>
            </a:br>
            <a:r>
              <a:rPr lang="en-US" dirty="0" smtClean="0"/>
              <a:t/>
            </a:r>
            <a:br>
              <a:rPr lang="en-US" dirty="0" smtClean="0"/>
            </a:br>
            <a:r>
              <a:rPr lang="en-US" b="1" dirty="0" smtClean="0"/>
              <a:t>3) Have students get into pairs or small groups and explain to each other why they love the things that they love.</a:t>
            </a:r>
            <a:br>
              <a:rPr lang="en-US" b="1" dirty="0" smtClean="0"/>
            </a:br>
            <a:endParaRPr lang="en-US" dirty="0"/>
          </a:p>
        </p:txBody>
      </p:sp>
      <p:pic>
        <p:nvPicPr>
          <p:cNvPr id="8194" name="Picture 2" descr="E:\Мои рисунки\backgrounds\Новая папка\arrw06_27c.gif">
            <a:hlinkClick r:id="rId4" action="ppaction://hlinksldjump"/>
          </p:cNvPr>
          <p:cNvPicPr>
            <a:picLocks noChangeAspect="1" noChangeArrowheads="1"/>
          </p:cNvPicPr>
          <p:nvPr/>
        </p:nvPicPr>
        <p:blipFill>
          <a:blip r:embed="rId5"/>
          <a:srcRect/>
          <a:stretch>
            <a:fillRect/>
          </a:stretch>
        </p:blipFill>
        <p:spPr bwMode="auto">
          <a:xfrm>
            <a:off x="8358214" y="6072206"/>
            <a:ext cx="471490" cy="628653"/>
          </a:xfrm>
          <a:prstGeom prst="rect">
            <a:avLst/>
          </a:prstGeom>
          <a:noFill/>
        </p:spPr>
      </p:pic>
      <p:pic>
        <p:nvPicPr>
          <p:cNvPr id="8" name="Picture 11" descr="E:\Мои рисунки\9c9b90bc3a1f270492a190e8119b860d.gif"/>
          <p:cNvPicPr>
            <a:picLocks noChangeAspect="1" noChangeArrowheads="1" noCrop="1"/>
          </p:cNvPicPr>
          <p:nvPr/>
        </p:nvPicPr>
        <p:blipFill>
          <a:blip r:embed="rId6"/>
          <a:srcRect/>
          <a:stretch>
            <a:fillRect/>
          </a:stretch>
        </p:blipFill>
        <p:spPr bwMode="auto">
          <a:xfrm>
            <a:off x="4214810" y="3214686"/>
            <a:ext cx="1285884" cy="857256"/>
          </a:xfrm>
          <a:prstGeom prst="rect">
            <a:avLst/>
          </a:prstGeom>
          <a:noFill/>
        </p:spPr>
      </p:pic>
    </p:spTree>
  </p:cSld>
  <p:clrMapOvr>
    <a:masterClrMapping/>
  </p:clrMapOvr>
  <p:transition>
    <p:pull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sp>
        <p:nvSpPr>
          <p:cNvPr id="5" name="Прямоугольник 4"/>
          <p:cNvSpPr/>
          <p:nvPr/>
        </p:nvSpPr>
        <p:spPr>
          <a:xfrm>
            <a:off x="1000100" y="1857364"/>
            <a:ext cx="7143800" cy="3046988"/>
          </a:xfrm>
          <a:prstGeom prst="rect">
            <a:avLst/>
          </a:prstGeom>
        </p:spPr>
        <p:txBody>
          <a:bodyPr wrap="square">
            <a:spAutoFit/>
          </a:bodyPr>
          <a:lstStyle/>
          <a:p>
            <a:r>
              <a:rPr lang="en-US" sz="2400" b="1" dirty="0" smtClean="0">
                <a:latin typeface="Constantia" pitchFamily="18" charset="0"/>
              </a:rPr>
              <a:t>Students also benefit when </a:t>
            </a:r>
            <a:r>
              <a:rPr lang="en-US" sz="2400" b="1" i="1" dirty="0" smtClean="0">
                <a:solidFill>
                  <a:srgbClr val="7030A0"/>
                </a:solidFill>
                <a:latin typeface="Constantia" pitchFamily="18" charset="0"/>
              </a:rPr>
              <a:t>a teacher is motivated to teach. </a:t>
            </a:r>
          </a:p>
          <a:p>
            <a:r>
              <a:rPr lang="en-US" sz="2400" b="1" dirty="0" smtClean="0">
                <a:latin typeface="Constantia" pitchFamily="18" charset="0"/>
              </a:rPr>
              <a:t>Teacher’s enthusiasm increases students’ motivation.</a:t>
            </a:r>
          </a:p>
          <a:p>
            <a:r>
              <a:rPr lang="en-US" sz="2400" b="1" dirty="0" smtClean="0">
                <a:latin typeface="Constantia" pitchFamily="18" charset="0"/>
              </a:rPr>
              <a:t> When a teacher shows excitement about a subject, he or she can motivate students to learn. </a:t>
            </a:r>
            <a:br>
              <a:rPr lang="en-US" sz="2400" b="1" dirty="0" smtClean="0">
                <a:latin typeface="Constantia" pitchFamily="18" charset="0"/>
              </a:rPr>
            </a:br>
            <a:endParaRPr lang="ru-RU" sz="2400" b="1" dirty="0">
              <a:latin typeface="Constantia" pitchFamily="18" charset="0"/>
            </a:endParaRPr>
          </a:p>
        </p:txBody>
      </p:sp>
      <p:sp>
        <p:nvSpPr>
          <p:cNvPr id="6" name="TextBox 5"/>
          <p:cNvSpPr txBox="1"/>
          <p:nvPr/>
        </p:nvSpPr>
        <p:spPr>
          <a:xfrm>
            <a:off x="1142976" y="214290"/>
            <a:ext cx="6858048" cy="1569660"/>
          </a:xfrm>
          <a:prstGeom prst="rect">
            <a:avLst/>
          </a:prstGeom>
          <a:noFill/>
        </p:spPr>
        <p:txBody>
          <a:bodyPr wrap="square" rtlCol="0">
            <a:spAutoFit/>
          </a:bodyPr>
          <a:lstStyle/>
          <a:p>
            <a:r>
              <a:rPr lang="en-US"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nstantia" pitchFamily="18" charset="0"/>
              </a:rPr>
              <a:t>The relationship between the students and the teacher</a:t>
            </a:r>
            <a:endPar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nstantia" pitchFamily="18" charset="0"/>
            </a:endParaRPr>
          </a:p>
        </p:txBody>
      </p:sp>
      <p:pic>
        <p:nvPicPr>
          <p:cNvPr id="2050" name="Picture 2" descr="E:\Мои рисунки\учёба\587.jpg"/>
          <p:cNvPicPr>
            <a:picLocks noChangeAspect="1" noChangeArrowheads="1"/>
          </p:cNvPicPr>
          <p:nvPr/>
        </p:nvPicPr>
        <p:blipFill>
          <a:blip r:embed="rId4"/>
          <a:srcRect/>
          <a:stretch>
            <a:fillRect/>
          </a:stretch>
        </p:blipFill>
        <p:spPr bwMode="auto">
          <a:xfrm rot="1043836">
            <a:off x="4450448" y="4438697"/>
            <a:ext cx="2825417" cy="2018917"/>
          </a:xfrm>
          <a:prstGeom prst="ellipse">
            <a:avLst/>
          </a:prstGeom>
          <a:ln>
            <a:noFill/>
          </a:ln>
          <a:effectLst>
            <a:softEdge rad="112500"/>
          </a:effectLst>
        </p:spPr>
      </p:pic>
      <p:pic>
        <p:nvPicPr>
          <p:cNvPr id="2052" name="Picture 4" descr="E:\Мои рисунки\учёба\Рисунок1.png"/>
          <p:cNvPicPr>
            <a:picLocks noChangeAspect="1" noChangeArrowheads="1"/>
          </p:cNvPicPr>
          <p:nvPr/>
        </p:nvPicPr>
        <p:blipFill>
          <a:blip r:embed="rId5"/>
          <a:srcRect/>
          <a:stretch>
            <a:fillRect/>
          </a:stretch>
        </p:blipFill>
        <p:spPr bwMode="auto">
          <a:xfrm>
            <a:off x="1643042" y="4500570"/>
            <a:ext cx="2105029" cy="2143140"/>
          </a:xfrm>
          <a:prstGeom prst="rect">
            <a:avLst/>
          </a:prstGeom>
          <a:noFill/>
        </p:spPr>
      </p:pic>
    </p:spTree>
  </p:cSld>
  <p:clrMapOvr>
    <a:masterClrMapping/>
  </p:clrMapOvr>
  <p:transition>
    <p:pull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sp>
        <p:nvSpPr>
          <p:cNvPr id="5" name="TextBox 4"/>
          <p:cNvSpPr txBox="1"/>
          <p:nvPr/>
        </p:nvSpPr>
        <p:spPr>
          <a:xfrm>
            <a:off x="1142976" y="285728"/>
            <a:ext cx="7143800" cy="954107"/>
          </a:xfrm>
          <a:prstGeom prst="rect">
            <a:avLst/>
          </a:prstGeom>
          <a:noFill/>
        </p:spPr>
        <p:txBody>
          <a:bodyPr wrap="square" rtlCol="0">
            <a:spAutoFit/>
          </a:bodyPr>
          <a:lstStyle/>
          <a:p>
            <a:r>
              <a:rPr 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nstantia" pitchFamily="18" charset="0"/>
              </a:rPr>
              <a:t>Methodologies of foreign language teaching</a:t>
            </a:r>
            <a:endPar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nstantia" pitchFamily="18" charset="0"/>
            </a:endParaRPr>
          </a:p>
        </p:txBody>
      </p:sp>
      <p:sp>
        <p:nvSpPr>
          <p:cNvPr id="6" name="TextBox 5"/>
          <p:cNvSpPr txBox="1"/>
          <p:nvPr/>
        </p:nvSpPr>
        <p:spPr>
          <a:xfrm>
            <a:off x="2428860" y="1500174"/>
            <a:ext cx="4143404" cy="400110"/>
          </a:xfrm>
          <a:prstGeom prst="rect">
            <a:avLst/>
          </a:prstGeom>
          <a:noFill/>
        </p:spPr>
        <p:txBody>
          <a:bodyPr wrap="square" rtlCol="0">
            <a:spAutoFit/>
          </a:bodyPr>
          <a:lstStyle/>
          <a:p>
            <a:r>
              <a:rPr lang="en-US" sz="2000" b="1" dirty="0" smtClean="0">
                <a:latin typeface="Constantia" pitchFamily="18" charset="0"/>
              </a:rPr>
              <a:t>Audio-lingual Language Method</a:t>
            </a:r>
            <a:endParaRPr lang="ru-RU" sz="2000" b="1" dirty="0">
              <a:latin typeface="Constantia" pitchFamily="18" charset="0"/>
            </a:endParaRPr>
          </a:p>
        </p:txBody>
      </p:sp>
      <p:sp>
        <p:nvSpPr>
          <p:cNvPr id="7" name="TextBox 6"/>
          <p:cNvSpPr txBox="1"/>
          <p:nvPr/>
        </p:nvSpPr>
        <p:spPr>
          <a:xfrm>
            <a:off x="2428860" y="2214554"/>
            <a:ext cx="4071966" cy="400110"/>
          </a:xfrm>
          <a:prstGeom prst="rect">
            <a:avLst/>
          </a:prstGeom>
          <a:noFill/>
        </p:spPr>
        <p:txBody>
          <a:bodyPr wrap="square" rtlCol="0">
            <a:spAutoFit/>
          </a:bodyPr>
          <a:lstStyle/>
          <a:p>
            <a:r>
              <a:rPr lang="en-US" sz="2000" b="1" dirty="0" smtClean="0">
                <a:latin typeface="Constantia" pitchFamily="18" charset="0"/>
              </a:rPr>
              <a:t>Community Language Learning</a:t>
            </a:r>
            <a:endParaRPr lang="ru-RU" sz="2000" b="1" dirty="0">
              <a:latin typeface="Constantia" pitchFamily="18" charset="0"/>
            </a:endParaRPr>
          </a:p>
        </p:txBody>
      </p:sp>
      <p:sp>
        <p:nvSpPr>
          <p:cNvPr id="8" name="TextBox 7"/>
          <p:cNvSpPr txBox="1"/>
          <p:nvPr/>
        </p:nvSpPr>
        <p:spPr>
          <a:xfrm>
            <a:off x="2428860" y="3000372"/>
            <a:ext cx="4500594" cy="400110"/>
          </a:xfrm>
          <a:prstGeom prst="rect">
            <a:avLst/>
          </a:prstGeom>
          <a:noFill/>
        </p:spPr>
        <p:txBody>
          <a:bodyPr wrap="square" rtlCol="0">
            <a:spAutoFit/>
          </a:bodyPr>
          <a:lstStyle/>
          <a:p>
            <a:r>
              <a:rPr lang="en-US" sz="2000" b="1" dirty="0" smtClean="0">
                <a:latin typeface="Constantia" pitchFamily="18" charset="0"/>
              </a:rPr>
              <a:t>Communicative Language Teaching</a:t>
            </a:r>
            <a:endParaRPr lang="ru-RU" sz="2000" b="1" dirty="0">
              <a:latin typeface="Constantia" pitchFamily="18" charset="0"/>
            </a:endParaRPr>
          </a:p>
        </p:txBody>
      </p:sp>
      <p:sp>
        <p:nvSpPr>
          <p:cNvPr id="9" name="TextBox 8"/>
          <p:cNvSpPr txBox="1"/>
          <p:nvPr/>
        </p:nvSpPr>
        <p:spPr>
          <a:xfrm>
            <a:off x="2500298" y="3643314"/>
            <a:ext cx="2857520" cy="400110"/>
          </a:xfrm>
          <a:prstGeom prst="rect">
            <a:avLst/>
          </a:prstGeom>
          <a:noFill/>
        </p:spPr>
        <p:txBody>
          <a:bodyPr wrap="square" rtlCol="0">
            <a:spAutoFit/>
          </a:bodyPr>
          <a:lstStyle/>
          <a:p>
            <a:r>
              <a:rPr lang="en-US" sz="2000" b="1" dirty="0" smtClean="0">
                <a:latin typeface="Constantia" pitchFamily="18" charset="0"/>
              </a:rPr>
              <a:t>Task-based Learning</a:t>
            </a:r>
            <a:endParaRPr lang="ru-RU" sz="2000" b="1" dirty="0">
              <a:latin typeface="Constantia" pitchFamily="18" charset="0"/>
            </a:endParaRPr>
          </a:p>
        </p:txBody>
      </p:sp>
      <p:sp>
        <p:nvSpPr>
          <p:cNvPr id="10" name="Стрелка вправо 9"/>
          <p:cNvSpPr/>
          <p:nvPr/>
        </p:nvSpPr>
        <p:spPr>
          <a:xfrm>
            <a:off x="1071538" y="4143380"/>
            <a:ext cx="2714644" cy="928694"/>
          </a:xfrm>
          <a:prstGeom prst="rightArrow">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r>
              <a:rPr lang="en-US" sz="2400" b="1" dirty="0" smtClean="0">
                <a:solidFill>
                  <a:schemeClr val="tx1"/>
                </a:solidFill>
              </a:rPr>
              <a:t>Advantages </a:t>
            </a:r>
            <a:endParaRPr lang="ru-RU" sz="2400" b="1" dirty="0">
              <a:solidFill>
                <a:schemeClr val="tx1"/>
              </a:solidFill>
            </a:endParaRPr>
          </a:p>
        </p:txBody>
      </p:sp>
      <p:sp>
        <p:nvSpPr>
          <p:cNvPr id="11" name="Стрелка влево 10"/>
          <p:cNvSpPr/>
          <p:nvPr/>
        </p:nvSpPr>
        <p:spPr>
          <a:xfrm>
            <a:off x="5429256" y="4143380"/>
            <a:ext cx="2643206" cy="913260"/>
          </a:xfrm>
          <a:prstGeom prst="leftArrow">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r>
              <a:rPr lang="en-US" sz="2400" b="1" dirty="0" smtClean="0">
                <a:solidFill>
                  <a:schemeClr val="tx1"/>
                </a:solidFill>
              </a:rPr>
              <a:t>Disadvantages </a:t>
            </a:r>
            <a:endParaRPr lang="ru-RU" sz="2400" b="1" dirty="0">
              <a:solidFill>
                <a:schemeClr val="tx1"/>
              </a:solidFill>
            </a:endParaRPr>
          </a:p>
        </p:txBody>
      </p:sp>
      <p:sp>
        <p:nvSpPr>
          <p:cNvPr id="12" name="TextBox 11"/>
          <p:cNvSpPr txBox="1"/>
          <p:nvPr/>
        </p:nvSpPr>
        <p:spPr>
          <a:xfrm>
            <a:off x="1000100" y="5500702"/>
            <a:ext cx="7143800" cy="1015663"/>
          </a:xfrm>
          <a:prstGeom prst="rect">
            <a:avLst/>
          </a:prstGeom>
          <a:noFill/>
        </p:spPr>
        <p:txBody>
          <a:bodyPr wrap="square" rtlCol="0">
            <a:spAutoFit/>
          </a:bodyPr>
          <a:lstStyle/>
          <a:p>
            <a:r>
              <a:rPr lang="en-US" sz="2000" b="1" dirty="0" smtClean="0">
                <a:latin typeface="Constantia" pitchFamily="18" charset="0"/>
              </a:rPr>
              <a:t>The teaching won’t be efficient if you ignore the English levels and the situations of the students and just use one of the methods mechanically.</a:t>
            </a:r>
            <a:endParaRPr lang="ru-RU" sz="2000" b="1" dirty="0">
              <a:latin typeface="Constantia" pitchFamily="18" charset="0"/>
            </a:endParaRPr>
          </a:p>
        </p:txBody>
      </p:sp>
      <p:pic>
        <p:nvPicPr>
          <p:cNvPr id="1029" name="Picture 5" descr="E:\Мои рисунки\школа\teacher_clipart_7.gif"/>
          <p:cNvPicPr>
            <a:picLocks noChangeAspect="1" noChangeArrowheads="1"/>
          </p:cNvPicPr>
          <p:nvPr/>
        </p:nvPicPr>
        <p:blipFill>
          <a:blip r:embed="rId4"/>
          <a:srcRect/>
          <a:stretch>
            <a:fillRect/>
          </a:stretch>
        </p:blipFill>
        <p:spPr bwMode="auto">
          <a:xfrm>
            <a:off x="0" y="0"/>
            <a:ext cx="9144000" cy="6858000"/>
          </a:xfrm>
          <a:prstGeom prst="rect">
            <a:avLst/>
          </a:prstGeom>
          <a:noFill/>
        </p:spPr>
      </p:pic>
      <p:sp>
        <p:nvSpPr>
          <p:cNvPr id="17" name="TextBox 16"/>
          <p:cNvSpPr txBox="1"/>
          <p:nvPr/>
        </p:nvSpPr>
        <p:spPr>
          <a:xfrm>
            <a:off x="214282" y="3714752"/>
            <a:ext cx="8929718" cy="2246769"/>
          </a:xfrm>
          <a:prstGeom prst="rect">
            <a:avLst/>
          </a:prstGeom>
          <a:noFill/>
        </p:spPr>
        <p:txBody>
          <a:bodyPr wrap="square" rtlCol="0">
            <a:spAutoFit/>
          </a:bodyPr>
          <a:lstStyle/>
          <a:p>
            <a:r>
              <a:rPr lang="en-US" sz="4000" b="1" dirty="0" smtClean="0">
                <a:solidFill>
                  <a:srgbClr val="FF0000"/>
                </a:solidFill>
                <a:latin typeface="Constantia" pitchFamily="18" charset="0"/>
              </a:rPr>
              <a:t>Regardless of the method,  </a:t>
            </a:r>
            <a:r>
              <a:rPr lang="en-US" sz="6000" b="1" dirty="0" smtClean="0">
                <a:solidFill>
                  <a:srgbClr val="C00000"/>
                </a:solidFill>
                <a:latin typeface="Constantia" pitchFamily="18" charset="0"/>
              </a:rPr>
              <a:t>motivation </a:t>
            </a:r>
            <a:r>
              <a:rPr lang="en-US" sz="4000" b="1" dirty="0" smtClean="0">
                <a:solidFill>
                  <a:srgbClr val="FF0000"/>
                </a:solidFill>
                <a:latin typeface="Constantia" pitchFamily="18" charset="0"/>
              </a:rPr>
              <a:t>is the most important aspect in FLT.</a:t>
            </a:r>
            <a:endParaRPr lang="ru-RU" sz="4000" b="1" dirty="0">
              <a:solidFill>
                <a:srgbClr val="FF0000"/>
              </a:solidFill>
              <a:latin typeface="Constantia" pitchFamily="18" charset="0"/>
            </a:endParaRPr>
          </a:p>
        </p:txBody>
      </p:sp>
    </p:spTree>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000" fill="hold"/>
                                        <p:tgtEl>
                                          <p:spTgt spid="10"/>
                                        </p:tgtEl>
                                        <p:attrNameLst>
                                          <p:attrName>ppt_x</p:attrName>
                                        </p:attrNameLst>
                                      </p:cBhvr>
                                      <p:tavLst>
                                        <p:tav tm="0">
                                          <p:val>
                                            <p:strVal val="0-#ppt_w/2"/>
                                          </p:val>
                                        </p:tav>
                                        <p:tav tm="100000">
                                          <p:val>
                                            <p:strVal val="#ppt_x"/>
                                          </p:val>
                                        </p:tav>
                                      </p:tavLst>
                                    </p:anim>
                                    <p:anim calcmode="lin" valueType="num">
                                      <p:cBhvr additive="base">
                                        <p:cTn id="28" dur="10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2"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1000" fill="hold"/>
                                        <p:tgtEl>
                                          <p:spTgt spid="11"/>
                                        </p:tgtEl>
                                        <p:attrNameLst>
                                          <p:attrName>ppt_x</p:attrName>
                                        </p:attrNameLst>
                                      </p:cBhvr>
                                      <p:tavLst>
                                        <p:tav tm="0">
                                          <p:val>
                                            <p:strVal val="1+#ppt_w/2"/>
                                          </p:val>
                                        </p:tav>
                                        <p:tav tm="100000">
                                          <p:val>
                                            <p:strVal val="#ppt_x"/>
                                          </p:val>
                                        </p:tav>
                                      </p:tavLst>
                                    </p:anim>
                                    <p:anim calcmode="lin" valueType="num">
                                      <p:cBhvr additive="base">
                                        <p:cTn id="33" dur="1000" fill="hold"/>
                                        <p:tgtEl>
                                          <p:spTgt spid="11"/>
                                        </p:tgtEl>
                                        <p:attrNameLst>
                                          <p:attrName>ppt_y</p:attrName>
                                        </p:attrNameLst>
                                      </p:cBhvr>
                                      <p:tavLst>
                                        <p:tav tm="0">
                                          <p:val>
                                            <p:strVal val="#ppt_y"/>
                                          </p:val>
                                        </p:tav>
                                        <p:tav tm="100000">
                                          <p:val>
                                            <p:strVal val="#ppt_y"/>
                                          </p:val>
                                        </p:tav>
                                      </p:tavLst>
                                    </p:anim>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nodeType="clickEffect">
                                  <p:stCondLst>
                                    <p:cond delay="0"/>
                                  </p:stCondLst>
                                  <p:childTnLst>
                                    <p:set>
                                      <p:cBhvr>
                                        <p:cTn id="41" dur="1" fill="hold">
                                          <p:stCondLst>
                                            <p:cond delay="0"/>
                                          </p:stCondLst>
                                        </p:cTn>
                                        <p:tgtEl>
                                          <p:spTgt spid="1029"/>
                                        </p:tgtEl>
                                        <p:attrNameLst>
                                          <p:attrName>style.visibility</p:attrName>
                                        </p:attrNameLst>
                                      </p:cBhvr>
                                      <p:to>
                                        <p:strVal val="visible"/>
                                      </p:to>
                                    </p:set>
                                    <p:anim calcmode="lin" valueType="num">
                                      <p:cBhvr>
                                        <p:cTn id="42" dur="1000" fill="hold"/>
                                        <p:tgtEl>
                                          <p:spTgt spid="1029"/>
                                        </p:tgtEl>
                                        <p:attrNameLst>
                                          <p:attrName>ppt_w</p:attrName>
                                        </p:attrNameLst>
                                      </p:cBhvr>
                                      <p:tavLst>
                                        <p:tav tm="0">
                                          <p:val>
                                            <p:strVal val="#ppt_w*0.70"/>
                                          </p:val>
                                        </p:tav>
                                        <p:tav tm="100000">
                                          <p:val>
                                            <p:strVal val="#ppt_w"/>
                                          </p:val>
                                        </p:tav>
                                      </p:tavLst>
                                    </p:anim>
                                    <p:anim calcmode="lin" valueType="num">
                                      <p:cBhvr>
                                        <p:cTn id="43" dur="1000" fill="hold"/>
                                        <p:tgtEl>
                                          <p:spTgt spid="1029"/>
                                        </p:tgtEl>
                                        <p:attrNameLst>
                                          <p:attrName>ppt_h</p:attrName>
                                        </p:attrNameLst>
                                      </p:cBhvr>
                                      <p:tavLst>
                                        <p:tav tm="0">
                                          <p:val>
                                            <p:strVal val="#ppt_h"/>
                                          </p:val>
                                        </p:tav>
                                        <p:tav tm="100000">
                                          <p:val>
                                            <p:strVal val="#ppt_h"/>
                                          </p:val>
                                        </p:tav>
                                      </p:tavLst>
                                    </p:anim>
                                    <p:animEffect transition="in" filter="fade">
                                      <p:cBhvr>
                                        <p:cTn id="44" dur="1000"/>
                                        <p:tgtEl>
                                          <p:spTgt spid="1029"/>
                                        </p:tgtEl>
                                      </p:cBhvr>
                                    </p:animEffect>
                                  </p:childTnLst>
                                </p:cTn>
                              </p:par>
                            </p:childTnLst>
                          </p:cTn>
                        </p:par>
                        <p:par>
                          <p:cTn id="45" fill="hold">
                            <p:stCondLst>
                              <p:cond delay="1000"/>
                            </p:stCondLst>
                            <p:childTnLst>
                              <p:par>
                                <p:cTn id="46" presetID="10" presetClass="entr" presetSubtype="0" fill="hold" grpId="0" nodeType="afterEffect">
                                  <p:stCondLst>
                                    <p:cond delay="0"/>
                                  </p:stCondLst>
                                  <p:iterate type="lt">
                                    <p:tmPct val="0"/>
                                  </p:iterate>
                                  <p:childTnLst>
                                    <p:set>
                                      <p:cBhvr>
                                        <p:cTn id="47" dur="1" fill="hold">
                                          <p:stCondLst>
                                            <p:cond delay="0"/>
                                          </p:stCondLst>
                                        </p:cTn>
                                        <p:tgtEl>
                                          <p:spTgt spid="17"/>
                                        </p:tgtEl>
                                        <p:attrNameLst>
                                          <p:attrName>style.visibility</p:attrName>
                                        </p:attrNameLst>
                                      </p:cBhvr>
                                      <p:to>
                                        <p:strVal val="visible"/>
                                      </p:to>
                                    </p:set>
                                    <p:animEffect transition="in" filter="fade">
                                      <p:cBhvr>
                                        <p:cTn id="48"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animBg="1"/>
      <p:bldP spid="11" grpId="0" animBg="1"/>
      <p:bldP spid="12" grpId="0"/>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71538" y="0"/>
            <a:ext cx="7143800" cy="6858000"/>
          </a:xfrm>
          <a:prstGeom prst="rect">
            <a:avLst/>
          </a:prstGeom>
          <a:noFill/>
        </p:spPr>
      </p:pic>
      <p:sp>
        <p:nvSpPr>
          <p:cNvPr id="5" name="TextBox 4"/>
          <p:cNvSpPr txBox="1"/>
          <p:nvPr/>
        </p:nvSpPr>
        <p:spPr>
          <a:xfrm>
            <a:off x="1142976" y="214290"/>
            <a:ext cx="6929486" cy="1107996"/>
          </a:xfrm>
          <a:prstGeom prst="rect">
            <a:avLst/>
          </a:prstGeom>
          <a:noFill/>
        </p:spPr>
        <p:txBody>
          <a:bodyPr wrap="square" rtlCol="0">
            <a:spAutoFit/>
          </a:bodyPr>
          <a:lstStyle/>
          <a:p>
            <a:pPr>
              <a:buFont typeface="Wingdings" pitchFamily="2" charset="2"/>
              <a:buChar char="Ø"/>
            </a:pPr>
            <a:r>
              <a:rPr lang="en-US" sz="2400" b="1" dirty="0" smtClean="0">
                <a:latin typeface="Constantia" pitchFamily="18" charset="0"/>
                <a:ea typeface="Arial Unicode MS" pitchFamily="34" charset="-128"/>
                <a:cs typeface="Arial Unicode MS" pitchFamily="34" charset="-128"/>
              </a:rPr>
              <a:t>The teacher should make his classes interesting and vivid.</a:t>
            </a:r>
          </a:p>
          <a:p>
            <a:endParaRPr lang="ru-RU" dirty="0"/>
          </a:p>
        </p:txBody>
      </p:sp>
      <p:sp>
        <p:nvSpPr>
          <p:cNvPr id="6" name="TextBox 5"/>
          <p:cNvSpPr txBox="1"/>
          <p:nvPr/>
        </p:nvSpPr>
        <p:spPr>
          <a:xfrm>
            <a:off x="1071538" y="1214422"/>
            <a:ext cx="6929486" cy="1200329"/>
          </a:xfrm>
          <a:prstGeom prst="rect">
            <a:avLst/>
          </a:prstGeom>
          <a:noFill/>
        </p:spPr>
        <p:txBody>
          <a:bodyPr wrap="square" rtlCol="0">
            <a:spAutoFit/>
          </a:bodyPr>
          <a:lstStyle/>
          <a:p>
            <a:pPr>
              <a:buFont typeface="Wingdings" pitchFamily="2" charset="2"/>
              <a:buChar char="Ø"/>
            </a:pPr>
            <a:r>
              <a:rPr lang="en-US" sz="2400" b="1" dirty="0" smtClean="0">
                <a:latin typeface="Constantia" pitchFamily="18" charset="0"/>
              </a:rPr>
              <a:t>The teacher must be fair, treat his students equally and as far as possible understand and act on aspirations of his pupils.</a:t>
            </a:r>
            <a:endParaRPr lang="ru-RU" sz="2400" b="1" dirty="0">
              <a:latin typeface="Constantia" pitchFamily="18" charset="0"/>
            </a:endParaRPr>
          </a:p>
        </p:txBody>
      </p:sp>
      <p:sp>
        <p:nvSpPr>
          <p:cNvPr id="7" name="TextBox 6"/>
          <p:cNvSpPr txBox="1"/>
          <p:nvPr/>
        </p:nvSpPr>
        <p:spPr>
          <a:xfrm>
            <a:off x="1071538" y="2857496"/>
            <a:ext cx="4429156" cy="1200329"/>
          </a:xfrm>
          <a:prstGeom prst="rect">
            <a:avLst/>
          </a:prstGeom>
          <a:noFill/>
        </p:spPr>
        <p:txBody>
          <a:bodyPr wrap="square" rtlCol="0">
            <a:spAutoFit/>
          </a:bodyPr>
          <a:lstStyle/>
          <a:p>
            <a:pPr>
              <a:buFont typeface="Wingdings" pitchFamily="2" charset="2"/>
              <a:buChar char="Ø"/>
            </a:pPr>
            <a:r>
              <a:rPr lang="en-US" sz="2400" b="1" dirty="0" smtClean="0">
                <a:latin typeface="Constantia" pitchFamily="18" charset="0"/>
              </a:rPr>
              <a:t>The teacher himself must be a model of speaker of the target language.</a:t>
            </a:r>
            <a:endParaRPr lang="ru-RU" sz="2400" b="1" dirty="0">
              <a:latin typeface="Constantia" pitchFamily="18" charset="0"/>
            </a:endParaRPr>
          </a:p>
        </p:txBody>
      </p:sp>
      <p:sp>
        <p:nvSpPr>
          <p:cNvPr id="8" name="TextBox 7"/>
          <p:cNvSpPr txBox="1"/>
          <p:nvPr/>
        </p:nvSpPr>
        <p:spPr>
          <a:xfrm>
            <a:off x="1142976" y="5072074"/>
            <a:ext cx="7072362" cy="1200329"/>
          </a:xfrm>
          <a:prstGeom prst="rect">
            <a:avLst/>
          </a:prstGeom>
          <a:noFill/>
        </p:spPr>
        <p:txBody>
          <a:bodyPr wrap="square" rtlCol="0">
            <a:spAutoFit/>
          </a:bodyPr>
          <a:lstStyle/>
          <a:p>
            <a:pPr>
              <a:buFont typeface="Wingdings" pitchFamily="2" charset="2"/>
              <a:buChar char="Ø"/>
            </a:pPr>
            <a:r>
              <a:rPr lang="en-US" sz="2400" b="1" dirty="0" smtClean="0">
                <a:latin typeface="Constantia" pitchFamily="18" charset="0"/>
              </a:rPr>
              <a:t>The teacher should be a skillful organizer and good at stimulating the students into the activities of the learning language. </a:t>
            </a:r>
            <a:endParaRPr lang="ru-RU" sz="2400" b="1" dirty="0">
              <a:latin typeface="Constantia" pitchFamily="18" charset="0"/>
            </a:endParaRPr>
          </a:p>
        </p:txBody>
      </p:sp>
      <p:pic>
        <p:nvPicPr>
          <p:cNvPr id="9" name="Picture 11" descr="da8b4363"/>
          <p:cNvPicPr>
            <a:picLocks noChangeAspect="1" noChangeArrowheads="1" noCrop="1"/>
          </p:cNvPicPr>
          <p:nvPr/>
        </p:nvPicPr>
        <p:blipFill>
          <a:blip r:embed="rId4"/>
          <a:srcRect/>
          <a:stretch>
            <a:fillRect/>
          </a:stretch>
        </p:blipFill>
        <p:spPr bwMode="auto">
          <a:xfrm>
            <a:off x="5715008" y="2428868"/>
            <a:ext cx="2051051" cy="242889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42" name="Picture 2" descr="E:\Мои рисунки\backgrounds\Новая папка\arrw06_27c.gif">
            <a:hlinkClick r:id="rId5" action="ppaction://hlinksldjump"/>
          </p:cNvPr>
          <p:cNvPicPr>
            <a:picLocks noChangeAspect="1" noChangeArrowheads="1"/>
          </p:cNvPicPr>
          <p:nvPr/>
        </p:nvPicPr>
        <p:blipFill>
          <a:blip r:embed="rId6"/>
          <a:srcRect/>
          <a:stretch>
            <a:fillRect/>
          </a:stretch>
        </p:blipFill>
        <p:spPr bwMode="auto">
          <a:xfrm>
            <a:off x="8358214" y="6143644"/>
            <a:ext cx="471490" cy="581028"/>
          </a:xfrm>
          <a:prstGeom prst="rect">
            <a:avLst/>
          </a:prstGeom>
          <a:noFill/>
        </p:spPr>
      </p:pic>
    </p:spTree>
  </p:cSld>
  <p:clrMapOvr>
    <a:masterClrMapping/>
  </p:clrMapOvr>
  <p:transition>
    <p:pull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clrChange>
              <a:clrFrom>
                <a:srgbClr val="F4D628"/>
              </a:clrFrom>
              <a:clrTo>
                <a:srgbClr val="F4D628">
                  <a:alpha val="0"/>
                </a:srgbClr>
              </a:clrTo>
            </a:clrChange>
          </a:blip>
          <a:srcRect/>
          <a:stretch>
            <a:fillRect/>
          </a:stretch>
        </p:blipFill>
        <p:spPr bwMode="auto">
          <a:xfrm>
            <a:off x="1000100" y="0"/>
            <a:ext cx="7143800" cy="6858000"/>
          </a:xfrm>
          <a:prstGeom prst="rect">
            <a:avLst/>
          </a:prstGeom>
          <a:noFill/>
        </p:spPr>
      </p:pic>
      <p:sp>
        <p:nvSpPr>
          <p:cNvPr id="7" name="Прямоугольник 6"/>
          <p:cNvSpPr/>
          <p:nvPr/>
        </p:nvSpPr>
        <p:spPr>
          <a:xfrm>
            <a:off x="1071538" y="928670"/>
            <a:ext cx="4085670" cy="369332"/>
          </a:xfrm>
          <a:prstGeom prst="rect">
            <a:avLst/>
          </a:prstGeom>
        </p:spPr>
        <p:txBody>
          <a:bodyPr wrap="none">
            <a:spAutoFit/>
          </a:bodyPr>
          <a:lstStyle/>
          <a:p>
            <a:r>
              <a:rPr lang="en-US" dirty="0" smtClean="0"/>
              <a:t>http://www.eslgenius.com/Teachers.html</a:t>
            </a:r>
            <a:endParaRPr lang="ru-RU" dirty="0"/>
          </a:p>
        </p:txBody>
      </p:sp>
      <p:sp>
        <p:nvSpPr>
          <p:cNvPr id="8" name="Прямоугольник 7"/>
          <p:cNvSpPr/>
          <p:nvPr/>
        </p:nvSpPr>
        <p:spPr>
          <a:xfrm>
            <a:off x="1071538" y="1428736"/>
            <a:ext cx="3558603" cy="369332"/>
          </a:xfrm>
          <a:prstGeom prst="rect">
            <a:avLst/>
          </a:prstGeom>
        </p:spPr>
        <p:txBody>
          <a:bodyPr wrap="none">
            <a:spAutoFit/>
          </a:bodyPr>
          <a:lstStyle/>
          <a:p>
            <a:r>
              <a:rPr lang="en-US" dirty="0" smtClean="0"/>
              <a:t>http://www.teachingenglish.org.uk/</a:t>
            </a:r>
            <a:endParaRPr lang="ru-RU" dirty="0"/>
          </a:p>
        </p:txBody>
      </p:sp>
      <p:sp>
        <p:nvSpPr>
          <p:cNvPr id="9" name="Прямоугольник 8"/>
          <p:cNvSpPr/>
          <p:nvPr/>
        </p:nvSpPr>
        <p:spPr>
          <a:xfrm>
            <a:off x="1071538" y="1857364"/>
            <a:ext cx="2807500" cy="369332"/>
          </a:xfrm>
          <a:prstGeom prst="rect">
            <a:avLst/>
          </a:prstGeom>
        </p:spPr>
        <p:txBody>
          <a:bodyPr wrap="none">
            <a:spAutoFit/>
          </a:bodyPr>
          <a:lstStyle/>
          <a:p>
            <a:r>
              <a:rPr lang="en-US" dirty="0" smtClean="0"/>
              <a:t>www.CanfieldCoaching.com</a:t>
            </a:r>
            <a:endParaRPr lang="ru-RU" dirty="0"/>
          </a:p>
        </p:txBody>
      </p:sp>
      <p:sp>
        <p:nvSpPr>
          <p:cNvPr id="10" name="Прямоугольник 9"/>
          <p:cNvSpPr/>
          <p:nvPr/>
        </p:nvSpPr>
        <p:spPr>
          <a:xfrm>
            <a:off x="1000100" y="2285992"/>
            <a:ext cx="5786478" cy="369332"/>
          </a:xfrm>
          <a:prstGeom prst="rect">
            <a:avLst/>
          </a:prstGeom>
        </p:spPr>
        <p:txBody>
          <a:bodyPr wrap="square">
            <a:spAutoFit/>
          </a:bodyPr>
          <a:lstStyle/>
          <a:p>
            <a:r>
              <a:rPr lang="en-US" dirty="0" smtClean="0"/>
              <a:t>http://www.teachingenglish.org.uk/think/articles</a:t>
            </a:r>
            <a:endParaRPr lang="ru-RU" dirty="0"/>
          </a:p>
        </p:txBody>
      </p:sp>
      <p:sp>
        <p:nvSpPr>
          <p:cNvPr id="11" name="Прямоугольник 10"/>
          <p:cNvSpPr/>
          <p:nvPr/>
        </p:nvSpPr>
        <p:spPr>
          <a:xfrm>
            <a:off x="1071538" y="2714620"/>
            <a:ext cx="6858048" cy="369332"/>
          </a:xfrm>
          <a:prstGeom prst="rect">
            <a:avLst/>
          </a:prstGeom>
        </p:spPr>
        <p:txBody>
          <a:bodyPr wrap="square">
            <a:spAutoFit/>
          </a:bodyPr>
          <a:lstStyle/>
          <a:p>
            <a:r>
              <a:rPr lang="en-US" dirty="0" smtClean="0"/>
              <a:t>http://www.geocities.com/mmendoza97/AbstractlisbethR.pdf</a:t>
            </a:r>
            <a:endParaRPr lang="ru-RU" dirty="0"/>
          </a:p>
        </p:txBody>
      </p:sp>
      <p:sp>
        <p:nvSpPr>
          <p:cNvPr id="12" name="Прямоугольник 11"/>
          <p:cNvSpPr/>
          <p:nvPr/>
        </p:nvSpPr>
        <p:spPr>
          <a:xfrm>
            <a:off x="1071538" y="3143248"/>
            <a:ext cx="4345420" cy="369332"/>
          </a:xfrm>
          <a:prstGeom prst="rect">
            <a:avLst/>
          </a:prstGeom>
        </p:spPr>
        <p:txBody>
          <a:bodyPr wrap="none">
            <a:spAutoFit/>
          </a:bodyPr>
          <a:lstStyle/>
          <a:p>
            <a:r>
              <a:rPr lang="en-US" dirty="0" smtClean="0"/>
              <a:t>http://ericae.net/scripts/texis.exe/scripts/x4</a:t>
            </a:r>
            <a:endParaRPr lang="ru-RU" dirty="0"/>
          </a:p>
        </p:txBody>
      </p:sp>
      <p:sp>
        <p:nvSpPr>
          <p:cNvPr id="14" name="Прямоугольник 13"/>
          <p:cNvSpPr/>
          <p:nvPr/>
        </p:nvSpPr>
        <p:spPr>
          <a:xfrm>
            <a:off x="1071538" y="4071942"/>
            <a:ext cx="3452420" cy="369332"/>
          </a:xfrm>
          <a:prstGeom prst="rect">
            <a:avLst/>
          </a:prstGeom>
        </p:spPr>
        <p:txBody>
          <a:bodyPr wrap="none">
            <a:spAutoFit/>
          </a:bodyPr>
          <a:lstStyle/>
          <a:p>
            <a:r>
              <a:rPr lang="en-US" dirty="0" smtClean="0"/>
              <a:t>http://www.britishcouncil.org/kids</a:t>
            </a:r>
            <a:endParaRPr lang="ru-RU" dirty="0"/>
          </a:p>
        </p:txBody>
      </p:sp>
      <p:sp>
        <p:nvSpPr>
          <p:cNvPr id="15" name="Прямоугольник 14"/>
          <p:cNvSpPr/>
          <p:nvPr/>
        </p:nvSpPr>
        <p:spPr>
          <a:xfrm>
            <a:off x="1071538" y="4429132"/>
            <a:ext cx="7143800" cy="369332"/>
          </a:xfrm>
          <a:prstGeom prst="rect">
            <a:avLst/>
          </a:prstGeom>
        </p:spPr>
        <p:txBody>
          <a:bodyPr wrap="square">
            <a:spAutoFit/>
          </a:bodyPr>
          <a:lstStyle/>
          <a:p>
            <a:r>
              <a:rPr lang="en-US" dirty="0" smtClean="0"/>
              <a:t>http://msucares.com/home_family/nhi/lessons/language/fingerplays.htm</a:t>
            </a:r>
            <a:endParaRPr lang="ru-RU" dirty="0"/>
          </a:p>
        </p:txBody>
      </p:sp>
      <p:sp>
        <p:nvSpPr>
          <p:cNvPr id="16" name="Прямоугольник 15"/>
          <p:cNvSpPr/>
          <p:nvPr/>
        </p:nvSpPr>
        <p:spPr>
          <a:xfrm>
            <a:off x="1000100" y="4857760"/>
            <a:ext cx="4093941" cy="369332"/>
          </a:xfrm>
          <a:prstGeom prst="rect">
            <a:avLst/>
          </a:prstGeom>
        </p:spPr>
        <p:txBody>
          <a:bodyPr wrap="none">
            <a:spAutoFit/>
          </a:bodyPr>
          <a:lstStyle/>
          <a:p>
            <a:r>
              <a:rPr lang="en-US" dirty="0" smtClean="0"/>
              <a:t>http://www.momsview.com/nursery.html</a:t>
            </a:r>
            <a:endParaRPr lang="ru-RU" dirty="0"/>
          </a:p>
        </p:txBody>
      </p:sp>
      <p:sp>
        <p:nvSpPr>
          <p:cNvPr id="17" name="Прямоугольник 16"/>
          <p:cNvSpPr/>
          <p:nvPr/>
        </p:nvSpPr>
        <p:spPr>
          <a:xfrm>
            <a:off x="1000100" y="5286388"/>
            <a:ext cx="3904274" cy="369332"/>
          </a:xfrm>
          <a:prstGeom prst="rect">
            <a:avLst/>
          </a:prstGeom>
        </p:spPr>
        <p:txBody>
          <a:bodyPr wrap="none">
            <a:spAutoFit/>
          </a:bodyPr>
          <a:lstStyle/>
          <a:p>
            <a:r>
              <a:rPr lang="en-US" dirty="0" smtClean="0"/>
              <a:t>http://www.esl4kids.net/printable.html</a:t>
            </a:r>
            <a:endParaRPr lang="ru-RU" dirty="0"/>
          </a:p>
        </p:txBody>
      </p:sp>
      <p:sp>
        <p:nvSpPr>
          <p:cNvPr id="19" name="Прямоугольник 18"/>
          <p:cNvSpPr/>
          <p:nvPr/>
        </p:nvSpPr>
        <p:spPr>
          <a:xfrm>
            <a:off x="1000100" y="5715016"/>
            <a:ext cx="7072362" cy="369332"/>
          </a:xfrm>
          <a:prstGeom prst="rect">
            <a:avLst/>
          </a:prstGeom>
        </p:spPr>
        <p:txBody>
          <a:bodyPr wrap="square">
            <a:spAutoFit/>
          </a:bodyPr>
          <a:lstStyle/>
          <a:p>
            <a:r>
              <a:rPr lang="en-US" dirty="0" smtClean="0"/>
              <a:t>http://www.esljunction.com/esl-efl-flashcards/esl-tefl-efl-flashcards.html</a:t>
            </a:r>
            <a:endParaRPr lang="ru-RU" dirty="0"/>
          </a:p>
        </p:txBody>
      </p:sp>
      <p:sp>
        <p:nvSpPr>
          <p:cNvPr id="21" name="Прямоугольник 20"/>
          <p:cNvSpPr/>
          <p:nvPr/>
        </p:nvSpPr>
        <p:spPr>
          <a:xfrm>
            <a:off x="1142976" y="6211669"/>
            <a:ext cx="6929486" cy="646331"/>
          </a:xfrm>
          <a:prstGeom prst="rect">
            <a:avLst/>
          </a:prstGeom>
        </p:spPr>
        <p:txBody>
          <a:bodyPr wrap="square">
            <a:spAutoFit/>
          </a:bodyPr>
          <a:lstStyle/>
          <a:p>
            <a:r>
              <a:rPr lang="en-US" dirty="0" smtClean="0"/>
              <a:t>http://www.simplyesl.com/categories/ESL-Teaching-Ideas/ESL-Warmers/</a:t>
            </a:r>
            <a:endParaRPr lang="ru-RU" dirty="0"/>
          </a:p>
        </p:txBody>
      </p:sp>
      <p:sp>
        <p:nvSpPr>
          <p:cNvPr id="23" name="TextBox 22"/>
          <p:cNvSpPr txBox="1"/>
          <p:nvPr/>
        </p:nvSpPr>
        <p:spPr>
          <a:xfrm>
            <a:off x="1285852" y="214290"/>
            <a:ext cx="6357982" cy="584775"/>
          </a:xfrm>
          <a:prstGeom prst="rect">
            <a:avLst/>
          </a:prstGeom>
          <a:noFill/>
        </p:spPr>
        <p:txBody>
          <a:bodyPr wrap="square" rtlCol="0">
            <a:spAutoFit/>
          </a:bodyPr>
          <a:lstStyle/>
          <a:p>
            <a:r>
              <a:rPr lang="en-US" sz="3200" b="1" dirty="0" smtClean="0">
                <a:solidFill>
                  <a:srgbClr val="5D2884"/>
                </a:solidFill>
                <a:latin typeface="Constantia" pitchFamily="18" charset="0"/>
              </a:rPr>
              <a:t>Internet resources for teachers:</a:t>
            </a:r>
            <a:endParaRPr lang="ru-RU" sz="3200" b="1" dirty="0">
              <a:solidFill>
                <a:srgbClr val="5D2884"/>
              </a:solidFill>
              <a:latin typeface="Constantia" pitchFamily="18" charset="0"/>
            </a:endParaRPr>
          </a:p>
        </p:txBody>
      </p:sp>
      <p:pic>
        <p:nvPicPr>
          <p:cNvPr id="24" name="Picture 11" descr="E:\Мои рисунки\141.gif"/>
          <p:cNvPicPr>
            <a:picLocks noChangeAspect="1" noChangeArrowheads="1" noCrop="1"/>
          </p:cNvPicPr>
          <p:nvPr/>
        </p:nvPicPr>
        <p:blipFill>
          <a:blip r:embed="rId4">
            <a:clrChange>
              <a:clrFrom>
                <a:srgbClr val="FFFFFF"/>
              </a:clrFrom>
              <a:clrTo>
                <a:srgbClr val="FFFFFF">
                  <a:alpha val="0"/>
                </a:srgbClr>
              </a:clrTo>
            </a:clrChange>
          </a:blip>
          <a:srcRect/>
          <a:stretch>
            <a:fillRect/>
          </a:stretch>
        </p:blipFill>
        <p:spPr bwMode="auto">
          <a:xfrm>
            <a:off x="5929322" y="785794"/>
            <a:ext cx="2000264" cy="1357322"/>
          </a:xfrm>
          <a:prstGeom prst="rect">
            <a:avLst/>
          </a:prstGeom>
          <a:noFill/>
        </p:spPr>
      </p:pic>
      <p:sp>
        <p:nvSpPr>
          <p:cNvPr id="25" name="Прямоугольник 24"/>
          <p:cNvSpPr/>
          <p:nvPr/>
        </p:nvSpPr>
        <p:spPr>
          <a:xfrm>
            <a:off x="1142976" y="3643314"/>
            <a:ext cx="6858048" cy="369332"/>
          </a:xfrm>
          <a:prstGeom prst="rect">
            <a:avLst/>
          </a:prstGeom>
        </p:spPr>
        <p:txBody>
          <a:bodyPr wrap="square">
            <a:spAutoFit/>
          </a:bodyPr>
          <a:lstStyle/>
          <a:p>
            <a:r>
              <a:rPr lang="en-US" dirty="0" smtClean="0"/>
              <a:t>http://www.frugalvillage.com/forums/showthread.php?t=17040</a:t>
            </a:r>
            <a:endParaRPr lang="ru-RU" dirty="0"/>
          </a:p>
        </p:txBody>
      </p:sp>
    </p:spTree>
  </p:cSld>
  <p:clrMapOvr>
    <a:masterClrMapping/>
  </p:clrMapOvr>
  <p:transition>
    <p:pull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pic>
        <p:nvPicPr>
          <p:cNvPr id="5" name="Picture 10" descr="E:\Мои рисунки\Новая папка (15)\10.gif"/>
          <p:cNvPicPr>
            <a:picLocks noChangeAspect="1" noChangeArrowheads="1" noCrop="1"/>
          </p:cNvPicPr>
          <p:nvPr/>
        </p:nvPicPr>
        <p:blipFill>
          <a:blip r:embed="rId4"/>
          <a:srcRect/>
          <a:stretch>
            <a:fillRect/>
          </a:stretch>
        </p:blipFill>
        <p:spPr bwMode="auto">
          <a:xfrm>
            <a:off x="3071802" y="357166"/>
            <a:ext cx="3571900" cy="2428892"/>
          </a:xfrm>
          <a:prstGeom prst="rect">
            <a:avLst/>
          </a:prstGeom>
          <a:noFill/>
        </p:spPr>
      </p:pic>
      <p:pic>
        <p:nvPicPr>
          <p:cNvPr id="6" name="Picture 11" descr="E:\Мои рисунки\Новая папка (8)\12.gif"/>
          <p:cNvPicPr>
            <a:picLocks noChangeAspect="1" noChangeArrowheads="1" noCrop="1"/>
          </p:cNvPicPr>
          <p:nvPr/>
        </p:nvPicPr>
        <p:blipFill>
          <a:blip r:embed="rId5"/>
          <a:srcRect/>
          <a:stretch>
            <a:fillRect/>
          </a:stretch>
        </p:blipFill>
        <p:spPr bwMode="auto">
          <a:xfrm>
            <a:off x="1500166" y="3571876"/>
            <a:ext cx="6143668" cy="264320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p:pull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sp>
        <p:nvSpPr>
          <p:cNvPr id="6" name="Прямоугольник 5"/>
          <p:cNvSpPr/>
          <p:nvPr/>
        </p:nvSpPr>
        <p:spPr>
          <a:xfrm>
            <a:off x="1285852" y="5429264"/>
            <a:ext cx="6715172" cy="707886"/>
          </a:xfrm>
          <a:prstGeom prst="rect">
            <a:avLst/>
          </a:prstGeom>
        </p:spPr>
        <p:txBody>
          <a:bodyPr wrap="square">
            <a:prstTxWarp prst="textChevronInverted">
              <a:avLst/>
            </a:prstTxWarp>
            <a:spAutoFit/>
          </a:bodyPr>
          <a:lstStyle/>
          <a:p>
            <a:r>
              <a:rPr lang="en-GB" sz="4000" b="1" i="1" dirty="0" smtClean="0"/>
              <a:t>Where does it go?</a:t>
            </a:r>
            <a:r>
              <a:rPr lang="en-GB" sz="4000" b="1" dirty="0" smtClean="0"/>
              <a:t>  </a:t>
            </a:r>
            <a:endParaRPr lang="ru-RU" sz="4000" b="1" dirty="0"/>
          </a:p>
        </p:txBody>
      </p:sp>
      <p:sp>
        <p:nvSpPr>
          <p:cNvPr id="7" name="TextBox 6"/>
          <p:cNvSpPr txBox="1"/>
          <p:nvPr/>
        </p:nvSpPr>
        <p:spPr>
          <a:xfrm>
            <a:off x="2285984" y="214290"/>
            <a:ext cx="4929222" cy="1015663"/>
          </a:xfrm>
          <a:prstGeom prst="rect">
            <a:avLst/>
          </a:prstGeom>
          <a:noFill/>
        </p:spPr>
        <p:txBody>
          <a:bodyPr wrap="square" rtlCol="0">
            <a:spAutoFit/>
          </a:bodyPr>
          <a:lstStyle/>
          <a:p>
            <a:r>
              <a:rPr lang="en-GB" sz="6000" b="1" i="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onstantia" pitchFamily="18" charset="0"/>
              </a:rPr>
              <a:t>Motivation </a:t>
            </a:r>
            <a:endParaRPr lang="ru-RU" sz="6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onstantia" pitchFamily="18" charset="0"/>
            </a:endParaRPr>
          </a:p>
        </p:txBody>
      </p:sp>
      <p:sp>
        <p:nvSpPr>
          <p:cNvPr id="8" name="TextBox 7"/>
          <p:cNvSpPr txBox="1"/>
          <p:nvPr/>
        </p:nvSpPr>
        <p:spPr>
          <a:xfrm>
            <a:off x="1071538" y="1357298"/>
            <a:ext cx="7143800" cy="707886"/>
          </a:xfrm>
          <a:prstGeom prst="rect">
            <a:avLst/>
          </a:prstGeom>
          <a:noFill/>
        </p:spPr>
        <p:txBody>
          <a:bodyPr wrap="square" rtlCol="0">
            <a:prstTxWarp prst="textChevron">
              <a:avLst/>
            </a:prstTxWarp>
            <a:spAutoFit/>
          </a:bodyPr>
          <a:lstStyle/>
          <a:p>
            <a:r>
              <a:rPr lang="en-GB" sz="4000" b="1" i="1" dirty="0" smtClean="0"/>
              <a:t>Where does it come from? </a:t>
            </a:r>
            <a:endParaRPr lang="ru-RU" sz="4000" dirty="0"/>
          </a:p>
        </p:txBody>
      </p:sp>
      <p:sp>
        <p:nvSpPr>
          <p:cNvPr id="11" name="TextBox 10"/>
          <p:cNvSpPr txBox="1"/>
          <p:nvPr/>
        </p:nvSpPr>
        <p:spPr>
          <a:xfrm>
            <a:off x="1428728" y="2285992"/>
            <a:ext cx="6215106" cy="1815882"/>
          </a:xfrm>
          <a:prstGeom prst="rect">
            <a:avLst/>
          </a:prstGeom>
          <a:noFill/>
        </p:spPr>
        <p:txBody>
          <a:bodyPr wrap="square" rtlCol="0">
            <a:spAutoFit/>
          </a:bodyPr>
          <a:lstStyle/>
          <a:p>
            <a:r>
              <a:rPr lang="en-US" sz="2800" b="1" dirty="0" smtClean="0">
                <a:solidFill>
                  <a:schemeClr val="accent2">
                    <a:lumMod val="75000"/>
                  </a:schemeClr>
                </a:solidFill>
                <a:latin typeface="Constantia" pitchFamily="18" charset="0"/>
              </a:rPr>
              <a:t>Motivation plays a crucial role in foreign language learning. It can influence the rate and success of learning. </a:t>
            </a:r>
            <a:endParaRPr lang="ru-RU" sz="2800" b="1" dirty="0">
              <a:solidFill>
                <a:schemeClr val="accent2">
                  <a:lumMod val="75000"/>
                </a:schemeClr>
              </a:solidFill>
              <a:latin typeface="Constantia" pitchFamily="18" charset="0"/>
            </a:endParaRPr>
          </a:p>
        </p:txBody>
      </p:sp>
      <p:pic>
        <p:nvPicPr>
          <p:cNvPr id="9" name="Picture 4" descr="image127"/>
          <p:cNvPicPr>
            <a:picLocks noChangeAspect="1" noChangeArrowheads="1" noCrop="1"/>
          </p:cNvPicPr>
          <p:nvPr/>
        </p:nvPicPr>
        <p:blipFill>
          <a:blip r:embed="rId4"/>
          <a:srcRect/>
          <a:stretch>
            <a:fillRect/>
          </a:stretch>
        </p:blipFill>
        <p:spPr>
          <a:xfrm>
            <a:off x="6072198" y="3714752"/>
            <a:ext cx="1857378" cy="1628778"/>
          </a:xfrm>
          <a:prstGeom prst="rect">
            <a:avLst/>
          </a:prstGeom>
          <a:noFill/>
          <a:ln/>
        </p:spPr>
      </p:pic>
    </p:spTree>
  </p:cSld>
  <p:clrMapOvr>
    <a:masterClrMapping/>
  </p:clrMapOvr>
  <p:transition>
    <p:pull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3"/>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3"/>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4"/>
          <a:srcRect/>
          <a:stretch>
            <a:fillRect/>
          </a:stretch>
        </p:blipFill>
        <p:spPr bwMode="auto">
          <a:xfrm>
            <a:off x="1000100" y="0"/>
            <a:ext cx="7143800" cy="6858000"/>
          </a:xfrm>
          <a:prstGeom prst="rect">
            <a:avLst/>
          </a:prstGeom>
          <a:noFill/>
        </p:spPr>
      </p:pic>
      <p:graphicFrame>
        <p:nvGraphicFramePr>
          <p:cNvPr id="7" name="Схема 6"/>
          <p:cNvGraphicFramePr/>
          <p:nvPr/>
        </p:nvGraphicFramePr>
        <p:xfrm>
          <a:off x="928662" y="357166"/>
          <a:ext cx="7500990" cy="620714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transition>
    <p:pull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sp>
        <p:nvSpPr>
          <p:cNvPr id="5" name="Прямоугольник 4"/>
          <p:cNvSpPr/>
          <p:nvPr/>
        </p:nvSpPr>
        <p:spPr>
          <a:xfrm>
            <a:off x="1142976" y="285728"/>
            <a:ext cx="7000923" cy="830997"/>
          </a:xfrm>
          <a:prstGeom prst="rect">
            <a:avLst/>
          </a:prstGeom>
        </p:spPr>
        <p:txBody>
          <a:bodyPr wrap="square">
            <a:spAutoFit/>
          </a:bodyPr>
          <a:lstStyle/>
          <a:p>
            <a:r>
              <a:rPr lang="en-GB"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nstantia" pitchFamily="18" charset="0"/>
              </a:rPr>
              <a:t>Levels of motivation</a:t>
            </a:r>
            <a:r>
              <a:rPr lang="ru-RU"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nstantia" pitchFamily="18" charset="0"/>
              </a:rPr>
              <a:t> </a:t>
            </a:r>
            <a:r>
              <a:rPr 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nstantia" pitchFamily="18" charset="0"/>
              </a:rPr>
              <a:t>are changing over time.</a:t>
            </a:r>
            <a:r>
              <a:rPr lang="en-GB"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nstantia" pitchFamily="18" charset="0"/>
              </a:rPr>
              <a:t> </a:t>
            </a:r>
            <a:endPar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nstantia" pitchFamily="18" charset="0"/>
            </a:endParaRPr>
          </a:p>
        </p:txBody>
      </p:sp>
      <p:sp>
        <p:nvSpPr>
          <p:cNvPr id="7" name="TextBox 6"/>
          <p:cNvSpPr txBox="1"/>
          <p:nvPr/>
        </p:nvSpPr>
        <p:spPr>
          <a:xfrm>
            <a:off x="2000232" y="1571612"/>
            <a:ext cx="2786082" cy="1015663"/>
          </a:xfrm>
          <a:prstGeom prst="rect">
            <a:avLst/>
          </a:prstGeom>
          <a:noFill/>
        </p:spPr>
        <p:txBody>
          <a:bodyPr wrap="square" rtlCol="0">
            <a:spAutoFit/>
          </a:bodyPr>
          <a:lstStyle/>
          <a:p>
            <a:r>
              <a:rPr lang="en-US" sz="2000" dirty="0" smtClean="0">
                <a:latin typeface="Arial Rounded MT Bold" pitchFamily="34" charset="0"/>
              </a:rPr>
              <a:t>Primary students are all seemingly eager and energetic.</a:t>
            </a:r>
            <a:endParaRPr lang="ru-RU" sz="2000" dirty="0"/>
          </a:p>
        </p:txBody>
      </p:sp>
      <p:sp>
        <p:nvSpPr>
          <p:cNvPr id="8" name="TextBox 7"/>
          <p:cNvSpPr txBox="1"/>
          <p:nvPr/>
        </p:nvSpPr>
        <p:spPr>
          <a:xfrm>
            <a:off x="4000496" y="3500438"/>
            <a:ext cx="3071834" cy="1015663"/>
          </a:xfrm>
          <a:prstGeom prst="rect">
            <a:avLst/>
          </a:prstGeom>
          <a:noFill/>
        </p:spPr>
        <p:txBody>
          <a:bodyPr wrap="square" rtlCol="0">
            <a:spAutoFit/>
          </a:bodyPr>
          <a:lstStyle/>
          <a:p>
            <a:r>
              <a:rPr lang="en-US" sz="2000" dirty="0" smtClean="0">
                <a:latin typeface="Arial Rounded MT Bold" pitchFamily="34" charset="0"/>
              </a:rPr>
              <a:t>Most teens are completely negative about their learning.</a:t>
            </a:r>
            <a:endParaRPr lang="ru-RU" sz="2000" dirty="0"/>
          </a:p>
        </p:txBody>
      </p:sp>
      <p:pic>
        <p:nvPicPr>
          <p:cNvPr id="9" name="Picture 6" descr="E:\Мои рисунки\4.gif"/>
          <p:cNvPicPr>
            <a:picLocks noChangeAspect="1" noChangeArrowheads="1" noCrop="1"/>
          </p:cNvPicPr>
          <p:nvPr/>
        </p:nvPicPr>
        <p:blipFill>
          <a:blip r:embed="rId4"/>
          <a:srcRect/>
          <a:stretch>
            <a:fillRect/>
          </a:stretch>
        </p:blipFill>
        <p:spPr bwMode="auto">
          <a:xfrm>
            <a:off x="1571604" y="3286124"/>
            <a:ext cx="1714509" cy="1500195"/>
          </a:xfrm>
          <a:prstGeom prst="rect">
            <a:avLst/>
          </a:prstGeom>
          <a:ln>
            <a:noFill/>
          </a:ln>
          <a:effectLst>
            <a:softEdge rad="112500"/>
          </a:effectLst>
        </p:spPr>
      </p:pic>
      <p:pic>
        <p:nvPicPr>
          <p:cNvPr id="11" name="Рисунок 13" descr="http://www.theteachersguide.com/clipart/animated_student.gif"/>
          <p:cNvPicPr>
            <a:picLocks noChangeAspect="1" noChangeArrowheads="1"/>
          </p:cNvPicPr>
          <p:nvPr/>
        </p:nvPicPr>
        <p:blipFill>
          <a:blip r:embed="rId5"/>
          <a:srcRect/>
          <a:stretch>
            <a:fillRect/>
          </a:stretch>
        </p:blipFill>
        <p:spPr bwMode="auto">
          <a:xfrm>
            <a:off x="6000760" y="1357298"/>
            <a:ext cx="1500198" cy="1476379"/>
          </a:xfrm>
          <a:prstGeom prst="rect">
            <a:avLst/>
          </a:prstGeom>
          <a:noFill/>
          <a:ln w="9525">
            <a:noFill/>
            <a:miter lim="800000"/>
            <a:headEnd/>
            <a:tailEnd/>
          </a:ln>
        </p:spPr>
      </p:pic>
      <p:sp>
        <p:nvSpPr>
          <p:cNvPr id="12" name="TextBox 11"/>
          <p:cNvSpPr txBox="1"/>
          <p:nvPr/>
        </p:nvSpPr>
        <p:spPr>
          <a:xfrm>
            <a:off x="1000100" y="5072074"/>
            <a:ext cx="7143800" cy="1323439"/>
          </a:xfrm>
          <a:prstGeom prst="rect">
            <a:avLst/>
          </a:prstGeom>
          <a:noFill/>
        </p:spPr>
        <p:txBody>
          <a:bodyPr wrap="square" rtlCol="0">
            <a:spAutoFit/>
          </a:bodyPr>
          <a:lstStyle/>
          <a:p>
            <a:r>
              <a:rPr lang="en-US" sz="2000" b="1" dirty="0" smtClean="0"/>
              <a:t>Many things are beyond our control as language teachers: home background, physical tiredness, events in the personal life, health, previous educational experience, personality, the onset of adolescence.</a:t>
            </a:r>
            <a:endParaRPr lang="ru-RU" sz="2000" b="1" dirty="0"/>
          </a:p>
        </p:txBody>
      </p:sp>
      <p:pic>
        <p:nvPicPr>
          <p:cNvPr id="2050" name="Picture 2" descr="E:\Мои рисунки\люди\юб.jpg"/>
          <p:cNvPicPr>
            <a:picLocks noChangeAspect="1" noChangeArrowheads="1"/>
          </p:cNvPicPr>
          <p:nvPr/>
        </p:nvPicPr>
        <p:blipFill>
          <a:blip r:embed="rId6"/>
          <a:srcRect/>
          <a:stretch>
            <a:fillRect/>
          </a:stretch>
        </p:blipFill>
        <p:spPr bwMode="auto">
          <a:xfrm>
            <a:off x="-142907" y="1"/>
            <a:ext cx="9286907" cy="6857999"/>
          </a:xfrm>
          <a:prstGeom prst="rect">
            <a:avLst/>
          </a:prstGeom>
          <a:noFill/>
        </p:spPr>
      </p:pic>
      <p:sp>
        <p:nvSpPr>
          <p:cNvPr id="14" name="TextBox 13"/>
          <p:cNvSpPr txBox="1"/>
          <p:nvPr/>
        </p:nvSpPr>
        <p:spPr>
          <a:xfrm>
            <a:off x="0" y="4071942"/>
            <a:ext cx="8929718" cy="1815882"/>
          </a:xfrm>
          <a:prstGeom prst="rect">
            <a:avLst/>
          </a:prstGeom>
          <a:noFill/>
        </p:spPr>
        <p:txBody>
          <a:bodyPr wrap="square" rtlCol="0">
            <a:spAutoFit/>
          </a:bodyPr>
          <a:lstStyle/>
          <a:p>
            <a:r>
              <a:rPr lang="en-US" sz="2800" b="1" dirty="0" smtClean="0">
                <a:solidFill>
                  <a:schemeClr val="bg1"/>
                </a:solidFill>
                <a:latin typeface="Arial Rounded MT Bold" pitchFamily="34" charset="0"/>
              </a:rPr>
              <a:t>Nevertheless, in many cases the explanation of why the smile disappears from the faces of some students may indeed lie in their experience of their English classes, in how they are organized.</a:t>
            </a:r>
            <a:endParaRPr lang="ru-RU" sz="2800" b="1" dirty="0">
              <a:solidFill>
                <a:schemeClr val="bg1"/>
              </a:solidFill>
            </a:endParaRPr>
          </a:p>
        </p:txBody>
      </p:sp>
    </p:spTree>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1000" fill="hold"/>
                                        <p:tgtEl>
                                          <p:spTgt spid="2050"/>
                                        </p:tgtEl>
                                        <p:attrNameLst>
                                          <p:attrName>ppt_w</p:attrName>
                                        </p:attrNameLst>
                                      </p:cBhvr>
                                      <p:tavLst>
                                        <p:tav tm="0">
                                          <p:val>
                                            <p:strVal val="#ppt_w*0.70"/>
                                          </p:val>
                                        </p:tav>
                                        <p:tav tm="100000">
                                          <p:val>
                                            <p:strVal val="#ppt_w"/>
                                          </p:val>
                                        </p:tav>
                                      </p:tavLst>
                                    </p:anim>
                                    <p:anim calcmode="lin" valueType="num">
                                      <p:cBhvr>
                                        <p:cTn id="8" dur="1000" fill="hold"/>
                                        <p:tgtEl>
                                          <p:spTgt spid="2050"/>
                                        </p:tgtEl>
                                        <p:attrNameLst>
                                          <p:attrName>ppt_h</p:attrName>
                                        </p:attrNameLst>
                                      </p:cBhvr>
                                      <p:tavLst>
                                        <p:tav tm="0">
                                          <p:val>
                                            <p:strVal val="#ppt_h"/>
                                          </p:val>
                                        </p:tav>
                                        <p:tav tm="100000">
                                          <p:val>
                                            <p:strVal val="#ppt_h"/>
                                          </p:val>
                                        </p:tav>
                                      </p:tavLst>
                                    </p:anim>
                                    <p:animEffect transition="in" filter="fade">
                                      <p:cBhvr>
                                        <p:cTn id="9" dur="1000"/>
                                        <p:tgtEl>
                                          <p:spTgt spid="2050"/>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sp>
        <p:nvSpPr>
          <p:cNvPr id="6" name="TextBox 5"/>
          <p:cNvSpPr txBox="1"/>
          <p:nvPr/>
        </p:nvSpPr>
        <p:spPr>
          <a:xfrm>
            <a:off x="928662" y="0"/>
            <a:ext cx="7143800" cy="1384995"/>
          </a:xfrm>
          <a:prstGeom prst="rect">
            <a:avLst/>
          </a:prstGeom>
          <a:noFill/>
        </p:spPr>
        <p:txBody>
          <a:bodyPr wrap="square" rtlCol="0">
            <a:spAutoFit/>
          </a:bodyPr>
          <a:lstStyle/>
          <a:p>
            <a:r>
              <a:rPr 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What can language teachers do to increase and maintain students’ level of motivation?</a:t>
            </a:r>
            <a:endPar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7" name="TextBox 6"/>
          <p:cNvSpPr txBox="1"/>
          <p:nvPr/>
        </p:nvSpPr>
        <p:spPr>
          <a:xfrm>
            <a:off x="928662" y="1428736"/>
            <a:ext cx="7072362" cy="461665"/>
          </a:xfrm>
          <a:prstGeom prst="rect">
            <a:avLst/>
          </a:prstGeom>
          <a:noFill/>
        </p:spPr>
        <p:txBody>
          <a:bodyPr wrap="square" rtlCol="0">
            <a:spAutoFit/>
          </a:bodyPr>
          <a:lstStyle/>
          <a:p>
            <a:r>
              <a:rPr lang="en-US" sz="2400" b="1" dirty="0" smtClean="0">
                <a:latin typeface="Constantia" pitchFamily="18" charset="0"/>
                <a:hlinkClick r:id="rId4" action="ppaction://hlinksldjump"/>
              </a:rPr>
              <a:t>The proper teaching method</a:t>
            </a:r>
            <a:endParaRPr lang="ru-RU" sz="2400" b="1" dirty="0">
              <a:latin typeface="Constantia" pitchFamily="18" charset="0"/>
            </a:endParaRPr>
          </a:p>
        </p:txBody>
      </p:sp>
      <p:sp>
        <p:nvSpPr>
          <p:cNvPr id="8" name="TextBox 7"/>
          <p:cNvSpPr txBox="1"/>
          <p:nvPr/>
        </p:nvSpPr>
        <p:spPr>
          <a:xfrm>
            <a:off x="928662" y="2143116"/>
            <a:ext cx="7143800" cy="830997"/>
          </a:xfrm>
          <a:prstGeom prst="rect">
            <a:avLst/>
          </a:prstGeom>
          <a:noFill/>
        </p:spPr>
        <p:txBody>
          <a:bodyPr wrap="square" rtlCol="0">
            <a:spAutoFit/>
          </a:bodyPr>
          <a:lstStyle/>
          <a:p>
            <a:r>
              <a:rPr lang="en-US" sz="2400" b="1" dirty="0" smtClean="0">
                <a:latin typeface="Constantia" pitchFamily="18" charset="0"/>
                <a:hlinkClick r:id="rId5" action="ppaction://hlinksldjump"/>
              </a:rPr>
              <a:t>The practical teaching materials and academic challenges </a:t>
            </a:r>
            <a:endParaRPr lang="ru-RU" sz="2400" b="1" dirty="0">
              <a:latin typeface="Constantia" pitchFamily="18" charset="0"/>
            </a:endParaRPr>
          </a:p>
        </p:txBody>
      </p:sp>
      <p:sp>
        <p:nvSpPr>
          <p:cNvPr id="9" name="TextBox 8"/>
          <p:cNvSpPr txBox="1"/>
          <p:nvPr/>
        </p:nvSpPr>
        <p:spPr>
          <a:xfrm>
            <a:off x="1000100" y="4286256"/>
            <a:ext cx="6929486" cy="830997"/>
          </a:xfrm>
          <a:prstGeom prst="rect">
            <a:avLst/>
          </a:prstGeom>
          <a:noFill/>
        </p:spPr>
        <p:txBody>
          <a:bodyPr wrap="square" rtlCol="0">
            <a:spAutoFit/>
          </a:bodyPr>
          <a:lstStyle/>
          <a:p>
            <a:r>
              <a:rPr lang="en-US" sz="2400" b="1" dirty="0" smtClean="0">
                <a:latin typeface="Constantia" pitchFamily="18" charset="0"/>
                <a:hlinkClick r:id="rId6" action="ppaction://hlinksldjump"/>
              </a:rPr>
              <a:t>The relationship between the teacher and  students</a:t>
            </a:r>
            <a:endParaRPr lang="ru-RU" sz="2400" b="1" dirty="0">
              <a:latin typeface="Constantia" pitchFamily="18" charset="0"/>
            </a:endParaRPr>
          </a:p>
        </p:txBody>
      </p:sp>
      <p:sp>
        <p:nvSpPr>
          <p:cNvPr id="11" name="TextBox 10"/>
          <p:cNvSpPr txBox="1"/>
          <p:nvPr/>
        </p:nvSpPr>
        <p:spPr>
          <a:xfrm>
            <a:off x="1000100" y="5715016"/>
            <a:ext cx="6858048" cy="830997"/>
          </a:xfrm>
          <a:prstGeom prst="rect">
            <a:avLst/>
          </a:prstGeom>
          <a:noFill/>
        </p:spPr>
        <p:txBody>
          <a:bodyPr wrap="square" rtlCol="0">
            <a:spAutoFit/>
          </a:bodyPr>
          <a:lstStyle/>
          <a:p>
            <a:r>
              <a:rPr lang="en-US" sz="2400" b="1" dirty="0" smtClean="0">
                <a:latin typeface="Constantia" pitchFamily="18" charset="0"/>
                <a:hlinkClick r:id="rId7" action="ppaction://hlinksldjump"/>
              </a:rPr>
              <a:t>Professional feedback of classroom management</a:t>
            </a:r>
            <a:endParaRPr lang="ru-RU" sz="2400" b="1" dirty="0">
              <a:latin typeface="Constantia" pitchFamily="18" charset="0"/>
            </a:endParaRPr>
          </a:p>
        </p:txBody>
      </p:sp>
      <p:sp>
        <p:nvSpPr>
          <p:cNvPr id="12" name="TextBox 11"/>
          <p:cNvSpPr txBox="1"/>
          <p:nvPr/>
        </p:nvSpPr>
        <p:spPr>
          <a:xfrm>
            <a:off x="1000100" y="3429000"/>
            <a:ext cx="7072362" cy="830997"/>
          </a:xfrm>
          <a:prstGeom prst="rect">
            <a:avLst/>
          </a:prstGeom>
          <a:noFill/>
        </p:spPr>
        <p:txBody>
          <a:bodyPr wrap="square" rtlCol="0">
            <a:spAutoFit/>
          </a:bodyPr>
          <a:lstStyle/>
          <a:p>
            <a:r>
              <a:rPr lang="en-US" sz="2400" b="1" dirty="0" smtClean="0">
                <a:latin typeface="Constantia" pitchFamily="18" charset="0"/>
                <a:hlinkClick r:id="rId8" action="ppaction://hlinksldjump"/>
              </a:rPr>
              <a:t>Promotion of good group dynamic and communication</a:t>
            </a:r>
            <a:endParaRPr lang="ru-RU" sz="2400" b="1" dirty="0">
              <a:latin typeface="Constantia" pitchFamily="18" charset="0"/>
            </a:endParaRPr>
          </a:p>
        </p:txBody>
      </p:sp>
      <p:pic>
        <p:nvPicPr>
          <p:cNvPr id="3074" name="Picture 2" descr="E:\Мои рисунки\backgrounds\Новая папка\arrw06_27c.gif"/>
          <p:cNvPicPr>
            <a:picLocks noChangeAspect="1" noChangeArrowheads="1"/>
          </p:cNvPicPr>
          <p:nvPr/>
        </p:nvPicPr>
        <p:blipFill>
          <a:blip r:embed="rId9"/>
          <a:srcRect/>
          <a:stretch>
            <a:fillRect/>
          </a:stretch>
        </p:blipFill>
        <p:spPr bwMode="auto">
          <a:xfrm>
            <a:off x="8358214" y="6143644"/>
            <a:ext cx="514352" cy="542927"/>
          </a:xfrm>
          <a:prstGeom prst="rect">
            <a:avLst/>
          </a:prstGeom>
          <a:noFill/>
        </p:spPr>
      </p:pic>
    </p:spTree>
  </p:cSld>
  <p:clrMapOvr>
    <a:masterClrMapping/>
  </p:clrMapOvr>
  <p:transition>
    <p:pull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sp>
        <p:nvSpPr>
          <p:cNvPr id="5" name="Прямоугольник 4"/>
          <p:cNvSpPr/>
          <p:nvPr/>
        </p:nvSpPr>
        <p:spPr>
          <a:xfrm>
            <a:off x="928662" y="1000108"/>
            <a:ext cx="7215238" cy="4708981"/>
          </a:xfrm>
          <a:prstGeom prst="rect">
            <a:avLst/>
          </a:prstGeom>
        </p:spPr>
        <p:txBody>
          <a:bodyPr wrap="square">
            <a:spAutoFit/>
          </a:bodyPr>
          <a:lstStyle/>
          <a:p>
            <a:r>
              <a:rPr lang="en-GB" sz="2000" dirty="0" smtClean="0"/>
              <a:t>A relatively small number of students get </a:t>
            </a:r>
            <a:r>
              <a:rPr lang="en-GB" sz="2000" b="1" i="1" dirty="0" smtClean="0">
                <a:solidFill>
                  <a:srgbClr val="FF0000"/>
                </a:solidFill>
              </a:rPr>
              <a:t>a sense of intrinsic satisfaction</a:t>
            </a:r>
            <a:r>
              <a:rPr lang="en-GB" sz="2000" b="1" dirty="0" smtClean="0">
                <a:solidFill>
                  <a:srgbClr val="FF0000"/>
                </a:solidFill>
              </a:rPr>
              <a:t>  </a:t>
            </a:r>
            <a:r>
              <a:rPr lang="en-GB" sz="2000" dirty="0" smtClean="0"/>
              <a:t>from learning English. </a:t>
            </a:r>
          </a:p>
          <a:p>
            <a:endParaRPr lang="ru-RU" sz="2000" dirty="0" smtClean="0"/>
          </a:p>
          <a:p>
            <a:r>
              <a:rPr lang="en-GB" sz="2000" dirty="0" smtClean="0"/>
              <a:t> For the vast majority of people, </a:t>
            </a:r>
            <a:r>
              <a:rPr lang="en-GB" sz="2000" b="1" i="1" dirty="0" smtClean="0"/>
              <a:t>language is not</a:t>
            </a:r>
            <a:r>
              <a:rPr lang="ru-RU" sz="2000" b="1" i="1" dirty="0" smtClean="0"/>
              <a:t> </a:t>
            </a:r>
            <a:r>
              <a:rPr lang="en-GB" sz="2000" b="1" i="1" dirty="0" smtClean="0"/>
              <a:t>very interesting</a:t>
            </a:r>
            <a:r>
              <a:rPr lang="en-GB" sz="2000" i="1" dirty="0" smtClean="0"/>
              <a:t>, </a:t>
            </a:r>
            <a:r>
              <a:rPr lang="en-GB" sz="2000" dirty="0" smtClean="0"/>
              <a:t>and it is unlikely to spark and</a:t>
            </a:r>
            <a:r>
              <a:rPr lang="ru-RU" sz="2000" dirty="0" smtClean="0"/>
              <a:t> </a:t>
            </a:r>
            <a:r>
              <a:rPr lang="en-GB" sz="2000" dirty="0" smtClean="0"/>
              <a:t>to sustain motivation. </a:t>
            </a:r>
          </a:p>
          <a:p>
            <a:endParaRPr lang="ru-RU" sz="2000" dirty="0" smtClean="0"/>
          </a:p>
          <a:p>
            <a:endParaRPr lang="en-GB" sz="2000" dirty="0" smtClean="0"/>
          </a:p>
          <a:p>
            <a:r>
              <a:rPr lang="en-GB" sz="2000" dirty="0" smtClean="0"/>
              <a:t>Us</a:t>
            </a:r>
            <a:r>
              <a:rPr lang="en-US" sz="2000" dirty="0" smtClean="0"/>
              <a:t>ing</a:t>
            </a:r>
            <a:r>
              <a:rPr lang="en-GB" sz="2000" dirty="0" smtClean="0"/>
              <a:t> games, songs and puzzles in the class for younger students </a:t>
            </a:r>
          </a:p>
          <a:p>
            <a:r>
              <a:rPr lang="en-GB" sz="2000" dirty="0" smtClean="0"/>
              <a:t>have a positive impact in raising the motivation of the pupils – but the effect is usually </a:t>
            </a:r>
            <a:r>
              <a:rPr lang="en-GB" sz="2000" b="1" i="1" dirty="0" smtClean="0">
                <a:solidFill>
                  <a:srgbClr val="FF0000"/>
                </a:solidFill>
              </a:rPr>
              <a:t>temporary,</a:t>
            </a:r>
            <a:r>
              <a:rPr lang="en-GB" sz="2000" dirty="0" smtClean="0"/>
              <a:t> and once they return to normal classroom work, the effect wears off.  </a:t>
            </a:r>
          </a:p>
          <a:p>
            <a:endParaRPr lang="ru-RU" sz="2000" dirty="0" smtClean="0"/>
          </a:p>
          <a:p>
            <a:r>
              <a:rPr lang="en-GB" sz="2000" dirty="0" smtClean="0"/>
              <a:t>In general, the </a:t>
            </a:r>
            <a:r>
              <a:rPr lang="en-GB" sz="2000" b="1" i="1" dirty="0" smtClean="0"/>
              <a:t>learner’s natural interest </a:t>
            </a:r>
            <a:r>
              <a:rPr lang="en-GB" sz="2000" dirty="0" smtClean="0"/>
              <a:t>is not, therefore, </a:t>
            </a:r>
            <a:r>
              <a:rPr lang="en-GB" sz="2000" b="1" dirty="0" smtClean="0"/>
              <a:t>something which we can rely on to generate sustained motivation </a:t>
            </a:r>
            <a:r>
              <a:rPr lang="en-GB" sz="2000" dirty="0" smtClean="0"/>
              <a:t>in language learning.  </a:t>
            </a:r>
            <a:endParaRPr lang="ru-RU" sz="2000" dirty="0"/>
          </a:p>
        </p:txBody>
      </p:sp>
      <p:sp>
        <p:nvSpPr>
          <p:cNvPr id="6" name="Прямоугольник 5"/>
          <p:cNvSpPr/>
          <p:nvPr/>
        </p:nvSpPr>
        <p:spPr>
          <a:xfrm>
            <a:off x="1357290" y="285728"/>
            <a:ext cx="6453433" cy="707886"/>
          </a:xfrm>
          <a:prstGeom prst="rect">
            <a:avLst/>
          </a:prstGeom>
        </p:spPr>
        <p:txBody>
          <a:bodyPr wrap="none">
            <a:prstTxWarp prst="textCanUp">
              <a:avLst/>
            </a:prstTxWarp>
            <a:spAutoFit/>
          </a:bodyPr>
          <a:lstStyle/>
          <a:p>
            <a:pPr lvl="0"/>
            <a:r>
              <a:rPr lang="en-US"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nstantia" pitchFamily="18" charset="0"/>
              </a:rPr>
              <a:t>Intrinsic motivation </a:t>
            </a:r>
          </a:p>
        </p:txBody>
      </p:sp>
      <p:pic>
        <p:nvPicPr>
          <p:cNvPr id="7" name="Picture 8" descr="writer"/>
          <p:cNvPicPr>
            <a:picLocks noChangeAspect="1" noChangeArrowheads="1" noCrop="1"/>
          </p:cNvPicPr>
          <p:nvPr/>
        </p:nvPicPr>
        <p:blipFill>
          <a:blip r:embed="rId4"/>
          <a:srcRect/>
          <a:stretch>
            <a:fillRect/>
          </a:stretch>
        </p:blipFill>
        <p:spPr bwMode="auto">
          <a:xfrm>
            <a:off x="5000628" y="4786322"/>
            <a:ext cx="2214578" cy="1857388"/>
          </a:xfrm>
          <a:prstGeom prst="rect">
            <a:avLst/>
          </a:prstGeom>
          <a:noFill/>
        </p:spPr>
      </p:pic>
      <p:pic>
        <p:nvPicPr>
          <p:cNvPr id="2050" name="Picture 2" descr="E:\Мои рисунки\backgrounds\Новая папка\arrw06_21c.gif">
            <a:hlinkClick r:id="rId5" action="ppaction://hlinksldjump"/>
          </p:cNvPr>
          <p:cNvPicPr>
            <a:picLocks noChangeAspect="1" noChangeArrowheads="1"/>
          </p:cNvPicPr>
          <p:nvPr/>
        </p:nvPicPr>
        <p:blipFill>
          <a:blip r:embed="rId6"/>
          <a:srcRect/>
          <a:stretch>
            <a:fillRect/>
          </a:stretch>
        </p:blipFill>
        <p:spPr bwMode="auto">
          <a:xfrm>
            <a:off x="8358214" y="6143644"/>
            <a:ext cx="400052" cy="533403"/>
          </a:xfrm>
          <a:prstGeom prst="rect">
            <a:avLst/>
          </a:prstGeom>
          <a:noFill/>
        </p:spPr>
      </p:pic>
    </p:spTree>
  </p:cSld>
  <p:clrMapOvr>
    <a:masterClrMapping/>
  </p:clrMapOvr>
  <p:transition>
    <p:pull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E:\Мои рисунки\backgrounds\brbk017.jpg"/>
          <p:cNvPicPr>
            <a:picLocks noChangeAspect="1" noChangeArrowheads="1"/>
          </p:cNvPicPr>
          <p:nvPr/>
        </p:nvPicPr>
        <p:blipFill>
          <a:blip r:embed="rId2"/>
          <a:srcRect/>
          <a:stretch>
            <a:fillRect/>
          </a:stretch>
        </p:blipFill>
        <p:spPr bwMode="auto">
          <a:xfrm>
            <a:off x="0" y="0"/>
            <a:ext cx="2214546" cy="6858000"/>
          </a:xfrm>
          <a:prstGeom prst="rect">
            <a:avLst/>
          </a:prstGeom>
          <a:noFill/>
        </p:spPr>
      </p:pic>
      <p:pic>
        <p:nvPicPr>
          <p:cNvPr id="4" name="Picture 5" descr="E:\Мои рисунки\backgrounds\brbk017.jpg"/>
          <p:cNvPicPr>
            <a:picLocks noChangeAspect="1" noChangeArrowheads="1"/>
          </p:cNvPicPr>
          <p:nvPr/>
        </p:nvPicPr>
        <p:blipFill>
          <a:blip r:embed="rId2"/>
          <a:srcRect/>
          <a:stretch>
            <a:fillRect/>
          </a:stretch>
        </p:blipFill>
        <p:spPr bwMode="auto">
          <a:xfrm rot="10800000">
            <a:off x="7000892" y="0"/>
            <a:ext cx="2143108" cy="6858000"/>
          </a:xfrm>
          <a:prstGeom prst="rect">
            <a:avLst/>
          </a:prstGeom>
          <a:noFill/>
        </p:spPr>
      </p:pic>
      <p:pic>
        <p:nvPicPr>
          <p:cNvPr id="2" name="Picture 6" descr="E:\Мои рисунки\backgrounds\background\7.gif"/>
          <p:cNvPicPr>
            <a:picLocks noChangeAspect="1" noChangeArrowheads="1"/>
          </p:cNvPicPr>
          <p:nvPr/>
        </p:nvPicPr>
        <p:blipFill>
          <a:blip r:embed="rId3"/>
          <a:srcRect/>
          <a:stretch>
            <a:fillRect/>
          </a:stretch>
        </p:blipFill>
        <p:spPr bwMode="auto">
          <a:xfrm>
            <a:off x="1000100" y="0"/>
            <a:ext cx="7143800" cy="6858000"/>
          </a:xfrm>
          <a:prstGeom prst="rect">
            <a:avLst/>
          </a:prstGeom>
          <a:noFill/>
        </p:spPr>
      </p:pic>
      <p:sp>
        <p:nvSpPr>
          <p:cNvPr id="5" name="Прямоугольник 4"/>
          <p:cNvSpPr/>
          <p:nvPr/>
        </p:nvSpPr>
        <p:spPr>
          <a:xfrm>
            <a:off x="1285852" y="142852"/>
            <a:ext cx="6640985" cy="707886"/>
          </a:xfrm>
          <a:prstGeom prst="rect">
            <a:avLst/>
          </a:prstGeom>
        </p:spPr>
        <p:txBody>
          <a:bodyPr wrap="none">
            <a:prstTxWarp prst="textStop">
              <a:avLst/>
            </a:prstTxWarp>
            <a:spAutoFit/>
          </a:bodyPr>
          <a:lstStyle/>
          <a:p>
            <a:pPr lvl="0">
              <a:defRPr/>
            </a:pPr>
            <a:r>
              <a:rPr lang="en-US"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nstantia" pitchFamily="18" charset="0"/>
              </a:rPr>
              <a:t>Extrinsic motivation </a:t>
            </a:r>
            <a:r>
              <a:rPr lang="en-US"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endParaRPr lang="ru-RU"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6" name="Прямоугольник 5"/>
          <p:cNvSpPr/>
          <p:nvPr/>
        </p:nvSpPr>
        <p:spPr>
          <a:xfrm>
            <a:off x="1071538" y="928670"/>
            <a:ext cx="7072362" cy="4370427"/>
          </a:xfrm>
          <a:prstGeom prst="rect">
            <a:avLst/>
          </a:prstGeom>
        </p:spPr>
        <p:txBody>
          <a:bodyPr wrap="square">
            <a:spAutoFit/>
          </a:bodyPr>
          <a:lstStyle/>
          <a:p>
            <a:r>
              <a:rPr lang="en-GB" sz="2000" dirty="0" smtClean="0"/>
              <a:t>Aware of these facts, many teachers, and whole educational systems, turn to a second source of motivation, </a:t>
            </a:r>
            <a:r>
              <a:rPr lang="en-GB" sz="2000" b="1" i="1" dirty="0" smtClean="0">
                <a:solidFill>
                  <a:srgbClr val="6699FF"/>
                </a:solidFill>
                <a:hlinkClick r:id="rId4" action="ppaction://hlinksldjump"/>
              </a:rPr>
              <a:t>extrinsic reward</a:t>
            </a:r>
            <a:r>
              <a:rPr lang="en-GB" sz="2000" i="1" dirty="0" smtClean="0"/>
              <a:t>, </a:t>
            </a:r>
            <a:r>
              <a:rPr lang="en-GB" sz="2000" dirty="0" smtClean="0"/>
              <a:t> as a means of motivating students. </a:t>
            </a:r>
          </a:p>
          <a:p>
            <a:r>
              <a:rPr lang="en-GB" dirty="0" smtClean="0"/>
              <a:t> </a:t>
            </a:r>
          </a:p>
          <a:p>
            <a:r>
              <a:rPr lang="en-GB" sz="2000" dirty="0" smtClean="0"/>
              <a:t>For the failing student  to get rewards, it does not take long to work out because there is always someone else who gets the rewards – no matter how hard he or she works. </a:t>
            </a:r>
          </a:p>
          <a:p>
            <a:endParaRPr lang="en-GB" sz="2000" dirty="0" smtClean="0"/>
          </a:p>
          <a:p>
            <a:r>
              <a:rPr lang="en-GB" sz="2000" dirty="0" smtClean="0"/>
              <a:t>In this case, the reward system itself can be demotivating for the weaker students. </a:t>
            </a:r>
          </a:p>
          <a:p>
            <a:endParaRPr lang="en-GB" sz="2000" dirty="0" smtClean="0"/>
          </a:p>
          <a:p>
            <a:r>
              <a:rPr lang="en-GB" sz="2000" dirty="0" smtClean="0"/>
              <a:t>The increase in the motivation of the better students is more or less proportional to the decrease in motivation of the weaker students.  </a:t>
            </a:r>
            <a:endParaRPr lang="ru-RU" sz="2000" dirty="0"/>
          </a:p>
        </p:txBody>
      </p:sp>
      <p:pic>
        <p:nvPicPr>
          <p:cNvPr id="7" name="Picture 9" descr="E:\Мои рисунки\5.gif"/>
          <p:cNvPicPr>
            <a:picLocks noChangeAspect="1" noChangeArrowheads="1" noCrop="1"/>
          </p:cNvPicPr>
          <p:nvPr/>
        </p:nvPicPr>
        <p:blipFill>
          <a:blip r:embed="rId5"/>
          <a:srcRect/>
          <a:stretch>
            <a:fillRect/>
          </a:stretch>
        </p:blipFill>
        <p:spPr bwMode="auto">
          <a:xfrm>
            <a:off x="3357554" y="4929198"/>
            <a:ext cx="1928826" cy="1714506"/>
          </a:xfrm>
          <a:prstGeom prst="rect">
            <a:avLst/>
          </a:prstGeom>
          <a:ln>
            <a:noFill/>
          </a:ln>
          <a:effectLst>
            <a:softEdge rad="112500"/>
          </a:effectLst>
        </p:spPr>
      </p:pic>
      <p:pic>
        <p:nvPicPr>
          <p:cNvPr id="3074" name="Picture 2" descr="E:\Мои рисунки\backgrounds\Новая папка\arrw06_21c.gif">
            <a:hlinkClick r:id="rId6" action="ppaction://hlinksldjump"/>
          </p:cNvPr>
          <p:cNvPicPr>
            <a:picLocks noChangeAspect="1" noChangeArrowheads="1"/>
          </p:cNvPicPr>
          <p:nvPr/>
        </p:nvPicPr>
        <p:blipFill>
          <a:blip r:embed="rId7"/>
          <a:srcRect/>
          <a:stretch>
            <a:fillRect/>
          </a:stretch>
        </p:blipFill>
        <p:spPr bwMode="auto">
          <a:xfrm>
            <a:off x="8358214" y="6143644"/>
            <a:ext cx="400052" cy="533403"/>
          </a:xfrm>
          <a:prstGeom prst="rect">
            <a:avLst/>
          </a:prstGeom>
          <a:noFill/>
        </p:spPr>
      </p:pic>
    </p:spTree>
  </p:cSld>
  <p:clrMapOvr>
    <a:masterClrMapping/>
  </p:clrMapOvr>
  <p:transition>
    <p:pull dir="u"/>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1553</TotalTime>
  <Words>2218</Words>
  <Application>Microsoft Office PowerPoint</Application>
  <PresentationFormat>Экран (4:3)</PresentationFormat>
  <Paragraphs>188</Paragraphs>
  <Slides>32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32</vt:i4>
      </vt:variant>
    </vt:vector>
  </HeadingPairs>
  <TitlesOfParts>
    <vt:vector size="33"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vector>
  </TitlesOfParts>
  <Company>Частное лицо</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Елена</dc:creator>
  <cp:lastModifiedBy>Елена</cp:lastModifiedBy>
  <cp:revision>163</cp:revision>
  <dcterms:created xsi:type="dcterms:W3CDTF">2009-02-28T19:40:45Z</dcterms:created>
  <dcterms:modified xsi:type="dcterms:W3CDTF">2010-01-11T15:01:38Z</dcterms:modified>
</cp:coreProperties>
</file>